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5.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9" r:id="rId3"/>
  </p:sldMasterIdLst>
  <p:notesMasterIdLst>
    <p:notesMasterId r:id="rId27"/>
  </p:notesMasterIdLst>
  <p:sldIdLst>
    <p:sldId id="264" r:id="rId4"/>
    <p:sldId id="3741" r:id="rId5"/>
    <p:sldId id="3791" r:id="rId6"/>
    <p:sldId id="3792" r:id="rId7"/>
    <p:sldId id="3797" r:id="rId8"/>
    <p:sldId id="3796" r:id="rId9"/>
    <p:sldId id="3799" r:id="rId10"/>
    <p:sldId id="3800" r:id="rId11"/>
    <p:sldId id="3798" r:id="rId12"/>
    <p:sldId id="3801" r:id="rId13"/>
    <p:sldId id="3805" r:id="rId14"/>
    <p:sldId id="3803" r:id="rId15"/>
    <p:sldId id="3804" r:id="rId16"/>
    <p:sldId id="3802" r:id="rId17"/>
    <p:sldId id="3794" r:id="rId18"/>
    <p:sldId id="3806" r:id="rId19"/>
    <p:sldId id="3807" r:id="rId20"/>
    <p:sldId id="3808" r:id="rId21"/>
    <p:sldId id="3809" r:id="rId22"/>
    <p:sldId id="3810" r:id="rId23"/>
    <p:sldId id="3795" r:id="rId24"/>
    <p:sldId id="3793" r:id="rId25"/>
    <p:sldId id="37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 Mahendran" initials="SM" lastIdx="1" clrIdx="0">
    <p:extLst>
      <p:ext uri="{19B8F6BF-5375-455C-9EA6-DF929625EA0E}">
        <p15:presenceInfo xmlns:p15="http://schemas.microsoft.com/office/powerpoint/2012/main" userId="S::mahendranma@hcl.com::b682d74b-922c-4098-bea9-1ebe9b882d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62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0" autoAdjust="0"/>
    <p:restoredTop sz="94660"/>
  </p:normalViewPr>
  <p:slideViewPr>
    <p:cSldViewPr snapToGrid="0">
      <p:cViewPr varScale="1">
        <p:scale>
          <a:sx n="72" d="100"/>
          <a:sy n="72" d="100"/>
        </p:scale>
        <p:origin x="72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6T12:12:12.733" idx="1">
    <p:pos x="317" y="4099"/>
    <p:text>ddd</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16T12:12:12.733" idx="1">
    <p:pos x="317" y="4099"/>
    <p:text>ddd</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16T12:12:12.733" idx="1">
    <p:pos x="317" y="4099"/>
    <p:text>ddd</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16T12:12:12.733" idx="1">
    <p:pos x="317" y="4099"/>
    <p:text>ddd</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16T12:12:12.733" idx="1">
    <p:pos x="317" y="4099"/>
    <p:text>ddd</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76E77C-BC80-41CA-BEAC-90D972D8C4CD}" type="datetimeFigureOut">
              <a:rPr lang="en-US" smtClean="0"/>
              <a:t>7/16/2020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E1884-D02C-4342-89E8-4EAD64D9C24C}" type="slidenum">
              <a:rPr lang="en-US" smtClean="0"/>
              <a:t>‹#›</a:t>
            </a:fld>
            <a:endParaRPr lang="en-US" dirty="0"/>
          </a:p>
        </p:txBody>
      </p:sp>
    </p:spTree>
    <p:extLst>
      <p:ext uri="{BB962C8B-B14F-4D97-AF65-F5344CB8AC3E}">
        <p14:creationId xmlns:p14="http://schemas.microsoft.com/office/powerpoint/2010/main" val="2318076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2</a:t>
            </a:fld>
            <a:endParaRPr lang="en-US" dirty="0"/>
          </a:p>
        </p:txBody>
      </p:sp>
    </p:spTree>
    <p:extLst>
      <p:ext uri="{BB962C8B-B14F-4D97-AF65-F5344CB8AC3E}">
        <p14:creationId xmlns:p14="http://schemas.microsoft.com/office/powerpoint/2010/main" val="240328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11</a:t>
            </a:fld>
            <a:endParaRPr lang="en-US" dirty="0"/>
          </a:p>
        </p:txBody>
      </p:sp>
    </p:spTree>
    <p:extLst>
      <p:ext uri="{BB962C8B-B14F-4D97-AF65-F5344CB8AC3E}">
        <p14:creationId xmlns:p14="http://schemas.microsoft.com/office/powerpoint/2010/main" val="251573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12</a:t>
            </a:fld>
            <a:endParaRPr lang="en-US" dirty="0"/>
          </a:p>
        </p:txBody>
      </p:sp>
    </p:spTree>
    <p:extLst>
      <p:ext uri="{BB962C8B-B14F-4D97-AF65-F5344CB8AC3E}">
        <p14:creationId xmlns:p14="http://schemas.microsoft.com/office/powerpoint/2010/main" val="429426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13</a:t>
            </a:fld>
            <a:endParaRPr lang="en-US" dirty="0"/>
          </a:p>
        </p:txBody>
      </p:sp>
    </p:spTree>
    <p:extLst>
      <p:ext uri="{BB962C8B-B14F-4D97-AF65-F5344CB8AC3E}">
        <p14:creationId xmlns:p14="http://schemas.microsoft.com/office/powerpoint/2010/main" val="318939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14</a:t>
            </a:fld>
            <a:endParaRPr lang="en-US" dirty="0"/>
          </a:p>
        </p:txBody>
      </p:sp>
    </p:spTree>
    <p:extLst>
      <p:ext uri="{BB962C8B-B14F-4D97-AF65-F5344CB8AC3E}">
        <p14:creationId xmlns:p14="http://schemas.microsoft.com/office/powerpoint/2010/main" val="2044771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15</a:t>
            </a:fld>
            <a:endParaRPr lang="en-US" dirty="0"/>
          </a:p>
        </p:txBody>
      </p:sp>
    </p:spTree>
    <p:extLst>
      <p:ext uri="{BB962C8B-B14F-4D97-AF65-F5344CB8AC3E}">
        <p14:creationId xmlns:p14="http://schemas.microsoft.com/office/powerpoint/2010/main" val="4267019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16</a:t>
            </a:fld>
            <a:endParaRPr lang="en-US" dirty="0"/>
          </a:p>
        </p:txBody>
      </p:sp>
    </p:spTree>
    <p:extLst>
      <p:ext uri="{BB962C8B-B14F-4D97-AF65-F5344CB8AC3E}">
        <p14:creationId xmlns:p14="http://schemas.microsoft.com/office/powerpoint/2010/main" val="170933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17</a:t>
            </a:fld>
            <a:endParaRPr lang="en-US" dirty="0"/>
          </a:p>
        </p:txBody>
      </p:sp>
    </p:spTree>
    <p:extLst>
      <p:ext uri="{BB962C8B-B14F-4D97-AF65-F5344CB8AC3E}">
        <p14:creationId xmlns:p14="http://schemas.microsoft.com/office/powerpoint/2010/main" val="1654021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18</a:t>
            </a:fld>
            <a:endParaRPr lang="en-US" dirty="0"/>
          </a:p>
        </p:txBody>
      </p:sp>
    </p:spTree>
    <p:extLst>
      <p:ext uri="{BB962C8B-B14F-4D97-AF65-F5344CB8AC3E}">
        <p14:creationId xmlns:p14="http://schemas.microsoft.com/office/powerpoint/2010/main" val="1286930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19</a:t>
            </a:fld>
            <a:endParaRPr lang="en-US" dirty="0"/>
          </a:p>
        </p:txBody>
      </p:sp>
    </p:spTree>
    <p:extLst>
      <p:ext uri="{BB962C8B-B14F-4D97-AF65-F5344CB8AC3E}">
        <p14:creationId xmlns:p14="http://schemas.microsoft.com/office/powerpoint/2010/main" val="115454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20</a:t>
            </a:fld>
            <a:endParaRPr lang="en-US" dirty="0"/>
          </a:p>
        </p:txBody>
      </p:sp>
    </p:spTree>
    <p:extLst>
      <p:ext uri="{BB962C8B-B14F-4D97-AF65-F5344CB8AC3E}">
        <p14:creationId xmlns:p14="http://schemas.microsoft.com/office/powerpoint/2010/main" val="162483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3</a:t>
            </a:fld>
            <a:endParaRPr lang="en-US" dirty="0"/>
          </a:p>
        </p:txBody>
      </p:sp>
    </p:spTree>
    <p:extLst>
      <p:ext uri="{BB962C8B-B14F-4D97-AF65-F5344CB8AC3E}">
        <p14:creationId xmlns:p14="http://schemas.microsoft.com/office/powerpoint/2010/main" val="4141416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21</a:t>
            </a:fld>
            <a:endParaRPr lang="en-US" dirty="0"/>
          </a:p>
        </p:txBody>
      </p:sp>
    </p:spTree>
    <p:extLst>
      <p:ext uri="{BB962C8B-B14F-4D97-AF65-F5344CB8AC3E}">
        <p14:creationId xmlns:p14="http://schemas.microsoft.com/office/powerpoint/2010/main" val="241060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22</a:t>
            </a:fld>
            <a:endParaRPr lang="en-US" dirty="0"/>
          </a:p>
        </p:txBody>
      </p:sp>
    </p:spTree>
    <p:extLst>
      <p:ext uri="{BB962C8B-B14F-4D97-AF65-F5344CB8AC3E}">
        <p14:creationId xmlns:p14="http://schemas.microsoft.com/office/powerpoint/2010/main" val="1957450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6D1055-995D-48C6-8433-39692A0C2D2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39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4</a:t>
            </a:fld>
            <a:endParaRPr lang="en-US" dirty="0"/>
          </a:p>
        </p:txBody>
      </p:sp>
    </p:spTree>
    <p:extLst>
      <p:ext uri="{BB962C8B-B14F-4D97-AF65-F5344CB8AC3E}">
        <p14:creationId xmlns:p14="http://schemas.microsoft.com/office/powerpoint/2010/main" val="2498201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5</a:t>
            </a:fld>
            <a:endParaRPr lang="en-US" dirty="0"/>
          </a:p>
        </p:txBody>
      </p:sp>
    </p:spTree>
    <p:extLst>
      <p:ext uri="{BB962C8B-B14F-4D97-AF65-F5344CB8AC3E}">
        <p14:creationId xmlns:p14="http://schemas.microsoft.com/office/powerpoint/2010/main" val="239964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6</a:t>
            </a:fld>
            <a:endParaRPr lang="en-US" dirty="0"/>
          </a:p>
        </p:txBody>
      </p:sp>
    </p:spTree>
    <p:extLst>
      <p:ext uri="{BB962C8B-B14F-4D97-AF65-F5344CB8AC3E}">
        <p14:creationId xmlns:p14="http://schemas.microsoft.com/office/powerpoint/2010/main" val="41057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7</a:t>
            </a:fld>
            <a:endParaRPr lang="en-US" dirty="0"/>
          </a:p>
        </p:txBody>
      </p:sp>
    </p:spTree>
    <p:extLst>
      <p:ext uri="{BB962C8B-B14F-4D97-AF65-F5344CB8AC3E}">
        <p14:creationId xmlns:p14="http://schemas.microsoft.com/office/powerpoint/2010/main" val="298413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8</a:t>
            </a:fld>
            <a:endParaRPr lang="en-US" dirty="0"/>
          </a:p>
        </p:txBody>
      </p:sp>
    </p:spTree>
    <p:extLst>
      <p:ext uri="{BB962C8B-B14F-4D97-AF65-F5344CB8AC3E}">
        <p14:creationId xmlns:p14="http://schemas.microsoft.com/office/powerpoint/2010/main" val="139596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9</a:t>
            </a:fld>
            <a:endParaRPr lang="en-US" dirty="0"/>
          </a:p>
        </p:txBody>
      </p:sp>
    </p:spTree>
    <p:extLst>
      <p:ext uri="{BB962C8B-B14F-4D97-AF65-F5344CB8AC3E}">
        <p14:creationId xmlns:p14="http://schemas.microsoft.com/office/powerpoint/2010/main" val="361527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9E1884-D02C-4342-89E8-4EAD64D9C24C}" type="slidenum">
              <a:rPr lang="en-US" smtClean="0"/>
              <a:t>10</a:t>
            </a:fld>
            <a:endParaRPr lang="en-US" dirty="0"/>
          </a:p>
        </p:txBody>
      </p:sp>
    </p:spTree>
    <p:extLst>
      <p:ext uri="{BB962C8B-B14F-4D97-AF65-F5344CB8AC3E}">
        <p14:creationId xmlns:p14="http://schemas.microsoft.com/office/powerpoint/2010/main" val="3585851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23"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03200" y="152400"/>
            <a:ext cx="11150600" cy="749300"/>
          </a:xfrm>
        </p:spPr>
        <p:txBody>
          <a:bodyPr>
            <a:normAutofit/>
          </a:bodyPr>
          <a:lstStyle>
            <a:lvl1pPr>
              <a:defRPr sz="2800" b="1">
                <a:solidFill>
                  <a:srgbClr val="FF6200"/>
                </a:solidFill>
                <a:latin typeface="ING Me" panose="02000506040000020004" pitchFamily="2" charset="0"/>
                <a:cs typeface="ING Me" panose="02000506040000020004" pitchFamily="2" charset="0"/>
              </a:defRPr>
            </a:lvl1pPr>
          </a:lstStyle>
          <a:p>
            <a:r>
              <a:rPr lang="en-US" dirty="0"/>
              <a:t>Click to edit Master title style</a:t>
            </a:r>
          </a:p>
        </p:txBody>
      </p:sp>
      <p:sp>
        <p:nvSpPr>
          <p:cNvPr id="3" name="Content Placeholder 2"/>
          <p:cNvSpPr>
            <a:spLocks noGrp="1"/>
          </p:cNvSpPr>
          <p:nvPr>
            <p:ph idx="1"/>
          </p:nvPr>
        </p:nvSpPr>
        <p:spPr>
          <a:xfrm>
            <a:off x="838200" y="1262270"/>
            <a:ext cx="10515600" cy="4914693"/>
          </a:xfrm>
        </p:spPr>
        <p:txBody>
          <a:bodyPr/>
          <a:lstStyle>
            <a:lvl1pPr algn="l" rtl="0" eaLnBrk="0" fontAlgn="base" hangingPunct="0">
              <a:spcAft>
                <a:spcPct val="0"/>
              </a:spcAft>
              <a:buClr>
                <a:schemeClr val="tx1"/>
              </a:buClr>
              <a:defRPr lang="en-US" sz="1400" dirty="0" smtClean="0">
                <a:solidFill>
                  <a:schemeClr val="tx1">
                    <a:lumMod val="65000"/>
                    <a:lumOff val="35000"/>
                  </a:schemeClr>
                </a:solidFill>
                <a:latin typeface="ING Me" panose="02000506040000020004" pitchFamily="2" charset="0"/>
                <a:ea typeface="+mn-ea"/>
                <a:cs typeface="ING Me" panose="02000506040000020004" pitchFamily="2" charset="0"/>
              </a:defRPr>
            </a:lvl1pPr>
            <a:lvl2pPr algn="l" rtl="0" eaLnBrk="0" fontAlgn="base" hangingPunct="0">
              <a:spcAft>
                <a:spcPct val="0"/>
              </a:spcAft>
              <a:buClr>
                <a:schemeClr val="tx1"/>
              </a:buClr>
              <a:defRPr lang="en-US" sz="1400" dirty="0" smtClean="0">
                <a:solidFill>
                  <a:schemeClr val="tx1">
                    <a:lumMod val="65000"/>
                    <a:lumOff val="35000"/>
                  </a:schemeClr>
                </a:solidFill>
                <a:latin typeface="ING Me" panose="02000506040000020004" pitchFamily="2" charset="0"/>
                <a:ea typeface="+mn-ea"/>
                <a:cs typeface="ING Me" panose="02000506040000020004" pitchFamily="2" charset="0"/>
              </a:defRPr>
            </a:lvl2pPr>
            <a:lvl3pPr algn="l" rtl="0" eaLnBrk="0" fontAlgn="base" hangingPunct="0">
              <a:spcAft>
                <a:spcPct val="0"/>
              </a:spcAft>
              <a:buClr>
                <a:schemeClr val="tx1"/>
              </a:buClr>
              <a:defRPr lang="en-US" sz="1400" dirty="0" smtClean="0">
                <a:solidFill>
                  <a:schemeClr val="tx1">
                    <a:lumMod val="65000"/>
                    <a:lumOff val="35000"/>
                  </a:schemeClr>
                </a:solidFill>
                <a:latin typeface="ING Me" panose="02000506040000020004" pitchFamily="2" charset="0"/>
                <a:ea typeface="+mn-ea"/>
                <a:cs typeface="ING Me" panose="02000506040000020004" pitchFamily="2" charset="0"/>
              </a:defRPr>
            </a:lvl3pPr>
            <a:lvl4pPr algn="l" rtl="0" eaLnBrk="0" fontAlgn="base" hangingPunct="0">
              <a:spcAft>
                <a:spcPct val="0"/>
              </a:spcAft>
              <a:buClr>
                <a:schemeClr val="tx1"/>
              </a:buClr>
              <a:defRPr lang="en-US" sz="1400" dirty="0" smtClean="0">
                <a:solidFill>
                  <a:schemeClr val="tx1">
                    <a:lumMod val="65000"/>
                    <a:lumOff val="35000"/>
                  </a:schemeClr>
                </a:solidFill>
                <a:latin typeface="ING Me" panose="02000506040000020004" pitchFamily="2" charset="0"/>
                <a:ea typeface="+mn-ea"/>
                <a:cs typeface="ING Me" panose="02000506040000020004" pitchFamily="2" charset="0"/>
              </a:defRPr>
            </a:lvl4pPr>
            <a:lvl5pPr algn="l" rtl="0" eaLnBrk="0" fontAlgn="base" hangingPunct="0">
              <a:spcAft>
                <a:spcPct val="0"/>
              </a:spcAft>
              <a:buClr>
                <a:schemeClr val="tx1"/>
              </a:buClr>
              <a:defRPr lang="en-US" sz="1400" dirty="0">
                <a:solidFill>
                  <a:schemeClr val="tx1">
                    <a:lumMod val="65000"/>
                    <a:lumOff val="35000"/>
                  </a:schemeClr>
                </a:solidFill>
                <a:latin typeface="ING Me" panose="02000506040000020004" pitchFamily="2" charset="0"/>
                <a:ea typeface="+mn-ea"/>
                <a:cs typeface="ING Me" panose="0200050604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E76C3168-98C1-4C0F-B184-D9FA63D4C801}"/>
              </a:ext>
            </a:extLst>
          </p:cNvPr>
          <p:cNvCxnSpPr/>
          <p:nvPr userDrawn="1"/>
        </p:nvCxnSpPr>
        <p:spPr>
          <a:xfrm>
            <a:off x="11940614" y="0"/>
            <a:ext cx="0" cy="4399363"/>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532A40-5F48-43A4-AACA-B20110CACE8B}"/>
              </a:ext>
            </a:extLst>
          </p:cNvPr>
          <p:cNvCxnSpPr>
            <a:cxnSpLocks/>
          </p:cNvCxnSpPr>
          <p:nvPr userDrawn="1"/>
        </p:nvCxnSpPr>
        <p:spPr>
          <a:xfrm flipH="1">
            <a:off x="11801981" y="4399363"/>
            <a:ext cx="138633" cy="277246"/>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FEE6A3-E52C-47A1-B88E-71DA884495E9}"/>
              </a:ext>
            </a:extLst>
          </p:cNvPr>
          <p:cNvCxnSpPr/>
          <p:nvPr userDrawn="1"/>
        </p:nvCxnSpPr>
        <p:spPr>
          <a:xfrm>
            <a:off x="11801981" y="4676609"/>
            <a:ext cx="0" cy="739324"/>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D1874B5-83FC-43A2-A787-4F47ADABAC86}"/>
              </a:ext>
            </a:extLst>
          </p:cNvPr>
          <p:cNvCxnSpPr/>
          <p:nvPr userDrawn="1"/>
        </p:nvCxnSpPr>
        <p:spPr>
          <a:xfrm>
            <a:off x="11940614" y="4676609"/>
            <a:ext cx="0" cy="554493"/>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A0CA53-D3F4-429F-9E9A-509BF1D0FFEC}"/>
              </a:ext>
            </a:extLst>
          </p:cNvPr>
          <p:cNvCxnSpPr/>
          <p:nvPr userDrawn="1"/>
        </p:nvCxnSpPr>
        <p:spPr>
          <a:xfrm>
            <a:off x="11940614" y="5231102"/>
            <a:ext cx="138633" cy="184831"/>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541309-DD97-4E3D-BD8C-5772A32E0AA7}"/>
              </a:ext>
            </a:extLst>
          </p:cNvPr>
          <p:cNvCxnSpPr>
            <a:cxnSpLocks/>
          </p:cNvCxnSpPr>
          <p:nvPr userDrawn="1"/>
        </p:nvCxnSpPr>
        <p:spPr>
          <a:xfrm>
            <a:off x="12079247" y="5415933"/>
            <a:ext cx="0" cy="462077"/>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BBACBFF-B55A-4EDA-980A-D920442427D0}"/>
              </a:ext>
            </a:extLst>
          </p:cNvPr>
          <p:cNvSpPr/>
          <p:nvPr userDrawn="1"/>
        </p:nvSpPr>
        <p:spPr>
          <a:xfrm>
            <a:off x="11755770" y="5369726"/>
            <a:ext cx="92421" cy="92414"/>
          </a:xfrm>
          <a:prstGeom prst="ellipse">
            <a:avLst/>
          </a:prstGeom>
          <a:solidFill>
            <a:schemeClr val="bg1"/>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3" name="Oval 12">
            <a:extLst>
              <a:ext uri="{FF2B5EF4-FFF2-40B4-BE49-F238E27FC236}">
                <a16:creationId xmlns:a16="http://schemas.microsoft.com/office/drawing/2014/main" id="{F5614488-074F-4B42-AB86-089AC82EDB50}"/>
              </a:ext>
            </a:extLst>
          </p:cNvPr>
          <p:cNvSpPr/>
          <p:nvPr userDrawn="1"/>
        </p:nvSpPr>
        <p:spPr>
          <a:xfrm>
            <a:off x="12033036" y="5831804"/>
            <a:ext cx="92421" cy="92414"/>
          </a:xfrm>
          <a:prstGeom prst="ellipse">
            <a:avLst/>
          </a:prstGeom>
          <a:solidFill>
            <a:schemeClr val="bg1"/>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
        <p:nvSpPr>
          <p:cNvPr id="14" name="Oval 13">
            <a:extLst>
              <a:ext uri="{FF2B5EF4-FFF2-40B4-BE49-F238E27FC236}">
                <a16:creationId xmlns:a16="http://schemas.microsoft.com/office/drawing/2014/main" id="{FAE24E28-2B2C-4C25-B550-D4BBB65591CE}"/>
              </a:ext>
            </a:extLst>
          </p:cNvPr>
          <p:cNvSpPr/>
          <p:nvPr userDrawn="1"/>
        </p:nvSpPr>
        <p:spPr>
          <a:xfrm>
            <a:off x="11894404" y="4630403"/>
            <a:ext cx="92421" cy="92414"/>
          </a:xfrm>
          <a:prstGeom prst="ellipse">
            <a:avLst/>
          </a:prstGeom>
          <a:solidFill>
            <a:schemeClr val="bg1"/>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cxnSp>
        <p:nvCxnSpPr>
          <p:cNvPr id="15" name="Straight Connector 14">
            <a:extLst>
              <a:ext uri="{FF2B5EF4-FFF2-40B4-BE49-F238E27FC236}">
                <a16:creationId xmlns:a16="http://schemas.microsoft.com/office/drawing/2014/main" id="{A2492DA2-C4C4-4496-B5D2-B753D5F9BB3F}"/>
              </a:ext>
            </a:extLst>
          </p:cNvPr>
          <p:cNvCxnSpPr/>
          <p:nvPr userDrawn="1"/>
        </p:nvCxnSpPr>
        <p:spPr>
          <a:xfrm flipH="1">
            <a:off x="11940614" y="5415933"/>
            <a:ext cx="138633" cy="241740"/>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240E82-7F27-473B-B21B-229AFC19D91D}"/>
              </a:ext>
            </a:extLst>
          </p:cNvPr>
          <p:cNvCxnSpPr/>
          <p:nvPr userDrawn="1"/>
        </p:nvCxnSpPr>
        <p:spPr>
          <a:xfrm>
            <a:off x="11940614" y="5657673"/>
            <a:ext cx="0" cy="634551"/>
          </a:xfrm>
          <a:prstGeom prst="line">
            <a:avLst/>
          </a:prstGeom>
          <a:ln>
            <a:solidFill>
              <a:srgbClr val="FF6200"/>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6E33F17-7FD6-4F63-98AB-82C76950050A}"/>
              </a:ext>
            </a:extLst>
          </p:cNvPr>
          <p:cNvSpPr/>
          <p:nvPr userDrawn="1"/>
        </p:nvSpPr>
        <p:spPr>
          <a:xfrm>
            <a:off x="11894403" y="6246017"/>
            <a:ext cx="92421" cy="92414"/>
          </a:xfrm>
          <a:prstGeom prst="ellipse">
            <a:avLst/>
          </a:prstGeom>
          <a:solidFill>
            <a:schemeClr val="bg1"/>
          </a:solidFill>
          <a:ln>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p>
        </p:txBody>
      </p:sp>
    </p:spTree>
    <p:extLst>
      <p:ext uri="{BB962C8B-B14F-4D97-AF65-F5344CB8AC3E}">
        <p14:creationId xmlns:p14="http://schemas.microsoft.com/office/powerpoint/2010/main" val="220385526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255" name="think-cell Slide" r:id="rId4" imgW="470" imgH="469" progId="TCLayout.ActiveDocument.1">
                  <p:embed/>
                </p:oleObj>
              </mc:Choice>
              <mc:Fallback>
                <p:oleObj name="think-cell Slide" r:id="rId4" imgW="470" imgH="469" progId="TCLayout.ActiveDocument.1">
                  <p:embed/>
                  <p:pic>
                    <p:nvPicPr>
                      <p:cNvPr id="5" name="Object 4"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7" name="Rectangle 6"/>
          <p:cNvSpPr/>
          <p:nvPr/>
        </p:nvSpPr>
        <p:spPr>
          <a:xfrm>
            <a:off x="0" y="0"/>
            <a:ext cx="12192000" cy="6428096"/>
          </a:xfrm>
          <a:prstGeom prst="rect">
            <a:avLst/>
          </a:prstGeom>
          <a:solidFill>
            <a:srgbClr val="2C3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4" name="Holder 2"/>
          <p:cNvSpPr>
            <a:spLocks noGrp="1"/>
          </p:cNvSpPr>
          <p:nvPr>
            <p:ph type="title"/>
          </p:nvPr>
        </p:nvSpPr>
        <p:spPr>
          <a:xfrm>
            <a:off x="655650" y="397912"/>
            <a:ext cx="10880699" cy="642434"/>
          </a:xfrm>
          <a:prstGeom prst="rect">
            <a:avLst/>
          </a:prstGeom>
        </p:spPr>
        <p:txBody>
          <a:bodyPr wrap="square" lIns="0" tIns="0" rIns="0" bIns="0" anchor="ctr">
            <a:noAutofit/>
          </a:bodyPr>
          <a:lstStyle>
            <a:lvl1pPr>
              <a:defRPr>
                <a:solidFill>
                  <a:schemeClr val="bg1"/>
                </a:solidFill>
              </a:defRPr>
            </a:lvl1pPr>
          </a:lstStyle>
          <a:p>
            <a:r>
              <a:rPr lang="en-US"/>
              <a:t>Click to edit Master title style</a:t>
            </a:r>
            <a:endParaRPr dirty="0"/>
          </a:p>
        </p:txBody>
      </p:sp>
      <p:sp>
        <p:nvSpPr>
          <p:cNvPr id="2" name="Slide Number Placeholder 1"/>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84830499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8_Title Slide">
    <p:bg>
      <p:bgRef idx="1001">
        <a:schemeClr val="bg1"/>
      </p:bgRef>
    </p:bg>
    <p:spTree>
      <p:nvGrpSpPr>
        <p:cNvPr id="1" name=""/>
        <p:cNvGrpSpPr/>
        <p:nvPr/>
      </p:nvGrpSpPr>
      <p:grpSpPr>
        <a:xfrm>
          <a:off x="0" y="0"/>
          <a:ext cx="0" cy="0"/>
          <a:chOff x="0" y="0"/>
          <a:chExt cx="0" cy="0"/>
        </a:xfrm>
      </p:grpSpPr>
      <p:sp>
        <p:nvSpPr>
          <p:cNvPr id="2" name="Rectangle 1"/>
          <p:cNvSpPr/>
          <p:nvPr/>
        </p:nvSpPr>
        <p:spPr>
          <a:xfrm>
            <a:off x="0" y="0"/>
            <a:ext cx="12192000" cy="6428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4" name="Holder 2"/>
          <p:cNvSpPr>
            <a:spLocks noGrp="1"/>
          </p:cNvSpPr>
          <p:nvPr>
            <p:ph type="title"/>
          </p:nvPr>
        </p:nvSpPr>
        <p:spPr>
          <a:xfrm>
            <a:off x="655650" y="397912"/>
            <a:ext cx="10880699" cy="642434"/>
          </a:xfrm>
          <a:prstGeom prst="rect">
            <a:avLst/>
          </a:prstGeom>
        </p:spPr>
        <p:txBody>
          <a:bodyPr wrap="square" lIns="0" tIns="0" rIns="0" bIns="0" anchor="ctr">
            <a:noAutofit/>
          </a:bodyPr>
          <a:lstStyle>
            <a:lvl1pPr>
              <a:defRPr>
                <a:solidFill>
                  <a:schemeClr val="bg1"/>
                </a:solidFill>
              </a:defRPr>
            </a:lvl1pPr>
          </a:lstStyle>
          <a:p>
            <a:r>
              <a:rPr lang="en-US"/>
              <a:t>Click to edit Master title style</a:t>
            </a:r>
            <a:endParaRPr dirty="0"/>
          </a:p>
        </p:txBody>
      </p:sp>
      <p:sp>
        <p:nvSpPr>
          <p:cNvPr id="3" name="Slide Number Placeholder 2"/>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86410344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Slide Number Placeholder 2"/>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1951349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400"/>
            </a:lvl1pPr>
          </a:lstStyle>
          <a:p>
            <a:r>
              <a:rPr lang="en-US"/>
              <a:t>Click to edit Master title style</a:t>
            </a:r>
            <a:endParaRPr lang="en-IN"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160">
                <a:solidFill>
                  <a:schemeClr val="tx1">
                    <a:tint val="75000"/>
                  </a:schemeClr>
                </a:solidFill>
              </a:defRPr>
            </a:lvl1pPr>
            <a:lvl2pPr marL="411470" indent="0">
              <a:buNone/>
              <a:defRPr sz="1800">
                <a:solidFill>
                  <a:schemeClr val="tx1">
                    <a:tint val="75000"/>
                  </a:schemeClr>
                </a:solidFill>
              </a:defRPr>
            </a:lvl2pPr>
            <a:lvl3pPr marL="822940" indent="0">
              <a:buNone/>
              <a:defRPr sz="1620">
                <a:solidFill>
                  <a:schemeClr val="tx1">
                    <a:tint val="75000"/>
                  </a:schemeClr>
                </a:solidFill>
              </a:defRPr>
            </a:lvl3pPr>
            <a:lvl4pPr marL="1234409" indent="0">
              <a:buNone/>
              <a:defRPr sz="1440">
                <a:solidFill>
                  <a:schemeClr val="tx1">
                    <a:tint val="75000"/>
                  </a:schemeClr>
                </a:solidFill>
              </a:defRPr>
            </a:lvl4pPr>
            <a:lvl5pPr marL="1645879" indent="0">
              <a:buNone/>
              <a:defRPr sz="1440">
                <a:solidFill>
                  <a:schemeClr val="tx1">
                    <a:tint val="75000"/>
                  </a:schemeClr>
                </a:solidFill>
              </a:defRPr>
            </a:lvl5pPr>
            <a:lvl6pPr marL="2057349" indent="0">
              <a:buNone/>
              <a:defRPr sz="1440">
                <a:solidFill>
                  <a:schemeClr val="tx1">
                    <a:tint val="75000"/>
                  </a:schemeClr>
                </a:solidFill>
              </a:defRPr>
            </a:lvl6pPr>
            <a:lvl7pPr marL="2468819" indent="0">
              <a:buNone/>
              <a:defRPr sz="1440">
                <a:solidFill>
                  <a:schemeClr val="tx1">
                    <a:tint val="75000"/>
                  </a:schemeClr>
                </a:solidFill>
              </a:defRPr>
            </a:lvl7pPr>
            <a:lvl8pPr marL="2880288" indent="0">
              <a:buNone/>
              <a:defRPr sz="1440">
                <a:solidFill>
                  <a:schemeClr val="tx1">
                    <a:tint val="75000"/>
                  </a:schemeClr>
                </a:solidFill>
              </a:defRPr>
            </a:lvl8pPr>
            <a:lvl9pPr marL="3291758" indent="0">
              <a:buNone/>
              <a:defRPr sz="14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4D3B416-56D6-4E1A-828A-9E1D5E721EE4}" type="slidenum">
              <a:rPr lang="en-GB" smtClean="0"/>
              <a:t>‹#›</a:t>
            </a:fld>
            <a:endParaRPr lang="en-GB" dirty="0"/>
          </a:p>
        </p:txBody>
      </p:sp>
      <p:sp>
        <p:nvSpPr>
          <p:cNvPr id="7" name="Rectangle 6"/>
          <p:cNvSpPr/>
          <p:nvPr/>
        </p:nvSpPr>
        <p:spPr>
          <a:xfrm>
            <a:off x="5949742" y="6609615"/>
            <a:ext cx="315263" cy="18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69459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p:nvPr/>
        </p:nvSpPr>
        <p:spPr>
          <a:xfrm>
            <a:off x="5949742" y="6609615"/>
            <a:ext cx="315263" cy="18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lide Number Placeholder 4"/>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551210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59100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Slide Number Placeholder 2"/>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2950266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51" name="Rectangle 6"/>
          <p:cNvSpPr>
            <a:spLocks noChangeArrowheads="1"/>
          </p:cNvSpPr>
          <p:nvPr/>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340" dirty="0"/>
          </a:p>
        </p:txBody>
      </p:sp>
      <p:grpSp>
        <p:nvGrpSpPr>
          <p:cNvPr id="52" name="Group 13"/>
          <p:cNvGrpSpPr>
            <a:grpSpLocks/>
          </p:cNvGrpSpPr>
          <p:nvPr/>
        </p:nvGrpSpPr>
        <p:grpSpPr bwMode="auto">
          <a:xfrm>
            <a:off x="5022443" y="5879612"/>
            <a:ext cx="2147116" cy="398765"/>
            <a:chOff x="3533775" y="5853113"/>
            <a:chExt cx="2144713" cy="438150"/>
          </a:xfrm>
        </p:grpSpPr>
        <p:sp>
          <p:nvSpPr>
            <p:cNvPr id="53" name="Freeform 74"/>
            <p:cNvSpPr>
              <a:spLocks/>
            </p:cNvSpPr>
            <p:nvPr/>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4" name="Freeform 75"/>
            <p:cNvSpPr>
              <a:spLocks noEditPoints="1"/>
            </p:cNvSpPr>
            <p:nvPr/>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5" name="Freeform 76"/>
            <p:cNvSpPr>
              <a:spLocks/>
            </p:cNvSpPr>
            <p:nvPr/>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6" name="Freeform 77"/>
            <p:cNvSpPr>
              <a:spLocks/>
            </p:cNvSpPr>
            <p:nvPr/>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7" name="Freeform 78"/>
            <p:cNvSpPr>
              <a:spLocks/>
            </p:cNvSpPr>
            <p:nvPr/>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8" name="Freeform 79"/>
            <p:cNvSpPr>
              <a:spLocks/>
            </p:cNvSpPr>
            <p:nvPr/>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59" name="Freeform 80"/>
            <p:cNvSpPr>
              <a:spLocks/>
            </p:cNvSpPr>
            <p:nvPr/>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60" name="Freeform 81"/>
            <p:cNvSpPr>
              <a:spLocks/>
            </p:cNvSpPr>
            <p:nvPr/>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61" name="Freeform 82"/>
            <p:cNvSpPr>
              <a:spLocks/>
            </p:cNvSpPr>
            <p:nvPr/>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62" name="Rectangle 83"/>
            <p:cNvSpPr>
              <a:spLocks noChangeArrowheads="1"/>
            </p:cNvSpPr>
            <p:nvPr/>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340" dirty="0">
                <a:solidFill>
                  <a:schemeClr val="bg1"/>
                </a:solidFill>
              </a:endParaRPr>
            </a:p>
          </p:txBody>
        </p:sp>
        <p:sp>
          <p:nvSpPr>
            <p:cNvPr id="63" name="Freeform 84"/>
            <p:cNvSpPr>
              <a:spLocks/>
            </p:cNvSpPr>
            <p:nvPr/>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64" name="Freeform 85"/>
            <p:cNvSpPr>
              <a:spLocks/>
            </p:cNvSpPr>
            <p:nvPr/>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sp>
          <p:nvSpPr>
            <p:cNvPr id="65" name="Oval 86"/>
            <p:cNvSpPr>
              <a:spLocks noChangeArrowheads="1"/>
            </p:cNvSpPr>
            <p:nvPr/>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2340" dirty="0"/>
            </a:p>
          </p:txBody>
        </p:sp>
        <p:sp>
          <p:nvSpPr>
            <p:cNvPr id="66" name="Freeform 87"/>
            <p:cNvSpPr>
              <a:spLocks/>
            </p:cNvSpPr>
            <p:nvPr/>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340" dirty="0"/>
            </a:p>
          </p:txBody>
        </p:sp>
      </p:grpSp>
      <p:grpSp>
        <p:nvGrpSpPr>
          <p:cNvPr id="68" name="Group 67"/>
          <p:cNvGrpSpPr/>
          <p:nvPr/>
        </p:nvGrpSpPr>
        <p:grpSpPr>
          <a:xfrm>
            <a:off x="4899274" y="823248"/>
            <a:ext cx="2393454" cy="365535"/>
            <a:chOff x="3712598" y="617435"/>
            <a:chExt cx="1795091" cy="274151"/>
          </a:xfrm>
        </p:grpSpPr>
        <p:sp>
          <p:nvSpPr>
            <p:cNvPr id="69" name="Freeform 7"/>
            <p:cNvSpPr>
              <a:spLocks/>
            </p:cNvSpPr>
            <p:nvPr/>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0" name="Freeform 8"/>
            <p:cNvSpPr>
              <a:spLocks/>
            </p:cNvSpPr>
            <p:nvPr/>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1" name="Freeform 9"/>
            <p:cNvSpPr>
              <a:spLocks/>
            </p:cNvSpPr>
            <p:nvPr/>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grpSp>
      <p:grpSp>
        <p:nvGrpSpPr>
          <p:cNvPr id="72" name="Group 71"/>
          <p:cNvGrpSpPr/>
          <p:nvPr/>
        </p:nvGrpSpPr>
        <p:grpSpPr>
          <a:xfrm>
            <a:off x="3616727" y="2644563"/>
            <a:ext cx="4958551" cy="1061639"/>
            <a:chOff x="2697049" y="1983421"/>
            <a:chExt cx="3718913" cy="796229"/>
          </a:xfrm>
        </p:grpSpPr>
        <p:sp>
          <p:nvSpPr>
            <p:cNvPr id="73" name="Freeform 51"/>
            <p:cNvSpPr>
              <a:spLocks noEditPoints="1"/>
            </p:cNvSpPr>
            <p:nvPr/>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4" name="Freeform 52"/>
            <p:cNvSpPr>
              <a:spLocks/>
            </p:cNvSpPr>
            <p:nvPr/>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5" name="Freeform 53"/>
            <p:cNvSpPr>
              <a:spLocks/>
            </p:cNvSpPr>
            <p:nvPr/>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6" name="Freeform 54"/>
            <p:cNvSpPr>
              <a:spLocks noEditPoints="1"/>
            </p:cNvSpPr>
            <p:nvPr/>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7" name="Freeform 55"/>
            <p:cNvSpPr>
              <a:spLocks/>
            </p:cNvSpPr>
            <p:nvPr/>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8" name="Freeform 56"/>
            <p:cNvSpPr>
              <a:spLocks noEditPoints="1"/>
            </p:cNvSpPr>
            <p:nvPr/>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79" name="Freeform 57"/>
            <p:cNvSpPr>
              <a:spLocks/>
            </p:cNvSpPr>
            <p:nvPr/>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0" name="Freeform 58"/>
            <p:cNvSpPr>
              <a:spLocks/>
            </p:cNvSpPr>
            <p:nvPr/>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1" name="Freeform 59"/>
            <p:cNvSpPr>
              <a:spLocks/>
            </p:cNvSpPr>
            <p:nvPr/>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2" name="Freeform 60"/>
            <p:cNvSpPr>
              <a:spLocks/>
            </p:cNvSpPr>
            <p:nvPr/>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3" name="Freeform 61"/>
            <p:cNvSpPr>
              <a:spLocks noEditPoints="1"/>
            </p:cNvSpPr>
            <p:nvPr/>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4" name="Freeform 62"/>
            <p:cNvSpPr>
              <a:spLocks/>
            </p:cNvSpPr>
            <p:nvPr/>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5" name="Freeform 63"/>
            <p:cNvSpPr>
              <a:spLocks/>
            </p:cNvSpPr>
            <p:nvPr/>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6" name="Freeform 64"/>
            <p:cNvSpPr>
              <a:spLocks noEditPoints="1"/>
            </p:cNvSpPr>
            <p:nvPr/>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7" name="Freeform 65"/>
            <p:cNvSpPr>
              <a:spLocks noEditPoints="1"/>
            </p:cNvSpPr>
            <p:nvPr/>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8" name="Freeform 66"/>
            <p:cNvSpPr>
              <a:spLocks/>
            </p:cNvSpPr>
            <p:nvPr/>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89" name="Freeform 67"/>
            <p:cNvSpPr>
              <a:spLocks/>
            </p:cNvSpPr>
            <p:nvPr/>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0" name="Freeform 68"/>
            <p:cNvSpPr>
              <a:spLocks/>
            </p:cNvSpPr>
            <p:nvPr/>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1" name="Freeform 69"/>
            <p:cNvSpPr>
              <a:spLocks/>
            </p:cNvSpPr>
            <p:nvPr/>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2" name="Freeform 70"/>
            <p:cNvSpPr>
              <a:spLocks noEditPoints="1"/>
            </p:cNvSpPr>
            <p:nvPr/>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3" name="Freeform 71"/>
            <p:cNvSpPr>
              <a:spLocks noEditPoints="1"/>
            </p:cNvSpPr>
            <p:nvPr/>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4" name="Freeform 72"/>
            <p:cNvSpPr>
              <a:spLocks noEditPoints="1"/>
            </p:cNvSpPr>
            <p:nvPr/>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5" name="Freeform 73"/>
            <p:cNvSpPr>
              <a:spLocks/>
            </p:cNvSpPr>
            <p:nvPr/>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6" name="Freeform 74"/>
            <p:cNvSpPr>
              <a:spLocks/>
            </p:cNvSpPr>
            <p:nvPr/>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sp>
          <p:nvSpPr>
            <p:cNvPr id="97" name="Freeform 75"/>
            <p:cNvSpPr>
              <a:spLocks/>
            </p:cNvSpPr>
            <p:nvPr/>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340" dirty="0"/>
            </a:p>
          </p:txBody>
        </p:sp>
      </p:grpSp>
      <p:sp>
        <p:nvSpPr>
          <p:cNvPr id="98" name="TextBox 48"/>
          <p:cNvSpPr txBox="1">
            <a:spLocks noChangeArrowheads="1"/>
          </p:cNvSpPr>
          <p:nvPr/>
        </p:nvSpPr>
        <p:spPr bwMode="auto">
          <a:xfrm>
            <a:off x="2749572" y="4052466"/>
            <a:ext cx="6692858"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560" b="1" dirty="0">
                <a:solidFill>
                  <a:schemeClr val="bg1"/>
                </a:solidFill>
              </a:rPr>
              <a:t>$8 </a:t>
            </a:r>
            <a:r>
              <a:rPr lang="en-US" sz="1560" dirty="0">
                <a:solidFill>
                  <a:schemeClr val="bg1"/>
                </a:solidFill>
              </a:rPr>
              <a:t>BILLION ENTERPRISE | </a:t>
            </a:r>
            <a:r>
              <a:rPr lang="en-US" sz="1560" b="1" dirty="0">
                <a:solidFill>
                  <a:schemeClr val="bg1"/>
                </a:solidFill>
              </a:rPr>
              <a:t>120,000</a:t>
            </a:r>
            <a:r>
              <a:rPr lang="en-US" sz="1560" dirty="0">
                <a:solidFill>
                  <a:schemeClr val="bg1"/>
                </a:solidFill>
              </a:rPr>
              <a:t> IDEAPRENEURS | </a:t>
            </a:r>
            <a:r>
              <a:rPr lang="en-US" sz="1560" b="1" dirty="0">
                <a:solidFill>
                  <a:schemeClr val="bg1"/>
                </a:solidFill>
              </a:rPr>
              <a:t>39</a:t>
            </a:r>
            <a:r>
              <a:rPr lang="en-US" sz="1560" dirty="0">
                <a:solidFill>
                  <a:schemeClr val="bg1"/>
                </a:solidFill>
              </a:rPr>
              <a:t> COUNTRIES</a:t>
            </a:r>
          </a:p>
        </p:txBody>
      </p:sp>
    </p:spTree>
    <p:extLst>
      <p:ext uri="{BB962C8B-B14F-4D97-AF65-F5344CB8AC3E}">
        <p14:creationId xmlns:p14="http://schemas.microsoft.com/office/powerpoint/2010/main" val="988486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16995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0" y="0"/>
            <a:ext cx="12189078" cy="4984034"/>
          </a:xfrm>
          <a:prstGeom prst="rect">
            <a:avLst/>
          </a:prstGeom>
        </p:spPr>
      </p:pic>
      <p:sp>
        <p:nvSpPr>
          <p:cNvPr id="1433603" name="Rectangle 3"/>
          <p:cNvSpPr>
            <a:spLocks noGrp="1" noChangeArrowheads="1"/>
          </p:cNvSpPr>
          <p:nvPr>
            <p:ph type="ctrTitle"/>
          </p:nvPr>
        </p:nvSpPr>
        <p:spPr>
          <a:xfrm>
            <a:off x="414252" y="4992658"/>
            <a:ext cx="11363498" cy="743998"/>
          </a:xfrm>
        </p:spPr>
        <p:txBody>
          <a:bodyPr wrap="square" lIns="0" tIns="0" rIns="0" bIns="0" anchor="ctr" anchorCtr="0">
            <a:noAutofit/>
          </a:bodyPr>
          <a:lstStyle>
            <a:lvl1pPr>
              <a:lnSpc>
                <a:spcPct val="100000"/>
              </a:lnSpc>
              <a:defRPr sz="2800" b="1">
                <a:solidFill>
                  <a:srgbClr val="00529B"/>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14253" y="5736657"/>
            <a:ext cx="11363496" cy="425801"/>
          </a:xfrm>
        </p:spPr>
        <p:txBody>
          <a:bodyPr wrap="square" lIns="0" tIns="0" rIns="0" bIns="0" anchor="ctr" anchorCtr="0">
            <a:noAutofit/>
          </a:bodyPr>
          <a:lstStyle>
            <a:lvl1pPr marL="0" indent="0">
              <a:buFont typeface="Wingdings 2" pitchFamily="18" charset="2"/>
              <a:buNone/>
              <a:defRPr sz="2000" b="0">
                <a:solidFill>
                  <a:schemeClr val="tx1">
                    <a:lumMod val="75000"/>
                    <a:lumOff val="25000"/>
                  </a:schemeClr>
                </a:solidFill>
                <a:latin typeface="Arial" panose="020B0604020202020204" pitchFamily="34" charset="0"/>
                <a:cs typeface="Arial" panose="020B0604020202020204" pitchFamily="34" charset="0"/>
              </a:defRPr>
            </a:lvl1pPr>
          </a:lstStyle>
          <a:p>
            <a:r>
              <a:rPr lang="en-US" dirty="0"/>
              <a:t>Click to edit Master subtitle style</a:t>
            </a:r>
          </a:p>
        </p:txBody>
      </p:sp>
      <p:sp>
        <p:nvSpPr>
          <p:cNvPr id="10" name="Rectangle 9"/>
          <p:cNvSpPr>
            <a:spLocks/>
          </p:cNvSpPr>
          <p:nvPr userDrawn="1"/>
        </p:nvSpPr>
        <p:spPr>
          <a:xfrm>
            <a:off x="7990357" y="6576274"/>
            <a:ext cx="3789845" cy="246221"/>
          </a:xfrm>
          <a:prstGeom prst="rect">
            <a:avLst/>
          </a:prstGeom>
          <a:noFill/>
          <a:ln>
            <a:noFill/>
          </a:ln>
        </p:spPr>
        <p:txBody>
          <a:bodyPr wrap="none" rIns="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Arial" panose="020B0604020202020204" pitchFamily="34" charset="0"/>
                <a:ea typeface="+mn-ea"/>
                <a:cs typeface="Arial" panose="020B0604020202020204" pitchFamily="34" charset="0"/>
              </a:rPr>
              <a:t>Copyright © 2019 HCL Technologies Limited  |  www.hcltech.com</a:t>
            </a:r>
          </a:p>
        </p:txBody>
      </p:sp>
      <p:grpSp>
        <p:nvGrpSpPr>
          <p:cNvPr id="11" name="Group 5"/>
          <p:cNvGrpSpPr>
            <a:grpSpLocks noChangeAspect="1"/>
          </p:cNvGrpSpPr>
          <p:nvPr userDrawn="1"/>
        </p:nvGrpSpPr>
        <p:grpSpPr bwMode="auto">
          <a:xfrm>
            <a:off x="10522574" y="6372018"/>
            <a:ext cx="1257628" cy="213783"/>
            <a:chOff x="5094" y="3939"/>
            <a:chExt cx="1488" cy="255"/>
          </a:xfrm>
        </p:grpSpPr>
        <p:sp>
          <p:nvSpPr>
            <p:cNvPr id="1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latin typeface="+mj-lt"/>
              </a:endParaRPr>
            </a:p>
          </p:txBody>
        </p:sp>
        <p:sp>
          <p:nvSpPr>
            <p:cNvPr id="1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sp>
          <p:nvSpPr>
            <p:cNvPr id="1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sp>
          <p:nvSpPr>
            <p:cNvPr id="1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grpSp>
    </p:spTree>
    <p:extLst>
      <p:ext uri="{BB962C8B-B14F-4D97-AF65-F5344CB8AC3E}">
        <p14:creationId xmlns:p14="http://schemas.microsoft.com/office/powerpoint/2010/main" val="120498841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8206716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5242" y="0"/>
            <a:ext cx="11341514" cy="731520"/>
          </a:xfrm>
        </p:spPr>
        <p:txBody>
          <a:bodyPr/>
          <a:lstStyle>
            <a:lvl1pPr>
              <a:defRPr sz="24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2722943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98538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2636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grpSp>
        <p:nvGrpSpPr>
          <p:cNvPr id="69" name="Group 68"/>
          <p:cNvGrpSpPr/>
          <p:nvPr userDrawn="1"/>
        </p:nvGrpSpPr>
        <p:grpSpPr>
          <a:xfrm>
            <a:off x="4899275" y="823248"/>
            <a:ext cx="2393454" cy="365535"/>
            <a:chOff x="3712598" y="617435"/>
            <a:chExt cx="1795091" cy="274151"/>
          </a:xfrm>
        </p:grpSpPr>
        <p:sp>
          <p:nvSpPr>
            <p:cNvPr id="70"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1"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2"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grpSp>
      <p:grpSp>
        <p:nvGrpSpPr>
          <p:cNvPr id="73" name="Group 72"/>
          <p:cNvGrpSpPr/>
          <p:nvPr userDrawn="1"/>
        </p:nvGrpSpPr>
        <p:grpSpPr>
          <a:xfrm>
            <a:off x="3616727" y="2644563"/>
            <a:ext cx="4958550" cy="1061639"/>
            <a:chOff x="2697049" y="1983421"/>
            <a:chExt cx="3718913" cy="796229"/>
          </a:xfrm>
        </p:grpSpPr>
        <p:sp>
          <p:nvSpPr>
            <p:cNvPr id="74"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5"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6"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7"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8"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79"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0"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1"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2"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3"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4"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5"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6"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7"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8"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89"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0"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1"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2"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3"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4"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5"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6"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7"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sp>
          <p:nvSpPr>
            <p:cNvPr id="98"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srgbClr val="000000"/>
                </a:solidFill>
                <a:latin typeface="Arial" panose="020B0604020202020204" pitchFamily="34" charset="0"/>
                <a:cs typeface="Arial" panose="020B0604020202020204" pitchFamily="34" charset="0"/>
              </a:endParaRPr>
            </a:p>
          </p:txBody>
        </p:sp>
      </p:grpSp>
      <p:sp>
        <p:nvSpPr>
          <p:cNvPr id="99" name="TextBox 48"/>
          <p:cNvSpPr txBox="1">
            <a:spLocks noChangeArrowheads="1"/>
          </p:cNvSpPr>
          <p:nvPr userDrawn="1"/>
        </p:nvSpPr>
        <p:spPr bwMode="auto">
          <a:xfrm>
            <a:off x="2147418" y="4052465"/>
            <a:ext cx="7897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800" b="1" dirty="0">
                <a:solidFill>
                  <a:srgbClr val="FFFFFF"/>
                </a:solidFill>
                <a:latin typeface="Arial" panose="020B0604020202020204" pitchFamily="34" charset="0"/>
                <a:cs typeface="Arial" panose="020B0604020202020204" pitchFamily="34" charset="0"/>
              </a:rPr>
              <a:t>$8.4 </a:t>
            </a:r>
            <a:r>
              <a:rPr lang="en-US" sz="1800" dirty="0">
                <a:solidFill>
                  <a:srgbClr val="FFFFFF"/>
                </a:solidFill>
                <a:latin typeface="Arial" panose="020B0604020202020204" pitchFamily="34" charset="0"/>
                <a:cs typeface="Arial" panose="020B0604020202020204" pitchFamily="34" charset="0"/>
              </a:rPr>
              <a:t>BILLION ENTERPRISE | </a:t>
            </a:r>
            <a:r>
              <a:rPr lang="en-US" sz="1800" b="1" dirty="0">
                <a:solidFill>
                  <a:srgbClr val="FFFFFF"/>
                </a:solidFill>
                <a:latin typeface="Arial" panose="020B0604020202020204" pitchFamily="34" charset="0"/>
                <a:cs typeface="Arial" panose="020B0604020202020204" pitchFamily="34" charset="0"/>
              </a:rPr>
              <a:t>132,000</a:t>
            </a:r>
            <a:r>
              <a:rPr lang="en-US" sz="1800" dirty="0">
                <a:solidFill>
                  <a:srgbClr val="FFFFFF"/>
                </a:solidFill>
                <a:latin typeface="Arial" panose="020B0604020202020204" pitchFamily="34" charset="0"/>
                <a:cs typeface="Arial" panose="020B0604020202020204" pitchFamily="34" charset="0"/>
              </a:rPr>
              <a:t> IDEAPRENEURS | </a:t>
            </a:r>
            <a:r>
              <a:rPr lang="en-US" sz="1800" b="1" dirty="0">
                <a:solidFill>
                  <a:srgbClr val="FFFFFF"/>
                </a:solidFill>
                <a:latin typeface="Arial" panose="020B0604020202020204" pitchFamily="34" charset="0"/>
                <a:cs typeface="Arial" panose="020B0604020202020204" pitchFamily="34" charset="0"/>
              </a:rPr>
              <a:t>44</a:t>
            </a:r>
            <a:r>
              <a:rPr lang="en-US" sz="1800" dirty="0">
                <a:solidFill>
                  <a:srgbClr val="FFFFFF"/>
                </a:solidFill>
                <a:latin typeface="Arial" panose="020B0604020202020204" pitchFamily="34" charset="0"/>
                <a:cs typeface="Arial" panose="020B0604020202020204" pitchFamily="34" charset="0"/>
              </a:rPr>
              <a:t> COUNTRIES</a:t>
            </a:r>
          </a:p>
        </p:txBody>
      </p:sp>
    </p:spTree>
    <p:extLst>
      <p:ext uri="{BB962C8B-B14F-4D97-AF65-F5344CB8AC3E}">
        <p14:creationId xmlns:p14="http://schemas.microsoft.com/office/powerpoint/2010/main" val="34771898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01A3A96-FEF1-42CF-A42F-7CB5793245F7}"/>
              </a:ext>
            </a:extLst>
          </p:cNvPr>
          <p:cNvGrpSpPr/>
          <p:nvPr userDrawn="1"/>
        </p:nvGrpSpPr>
        <p:grpSpPr>
          <a:xfrm>
            <a:off x="10546240" y="6380402"/>
            <a:ext cx="1219595" cy="186117"/>
            <a:chOff x="10543493" y="6380401"/>
            <a:chExt cx="1219277" cy="186117"/>
          </a:xfrm>
        </p:grpSpPr>
        <p:sp>
          <p:nvSpPr>
            <p:cNvPr id="12" name="Freeform 6">
              <a:extLst>
                <a:ext uri="{FF2B5EF4-FFF2-40B4-BE49-F238E27FC236}">
                  <a16:creationId xmlns:a16="http://schemas.microsoft.com/office/drawing/2014/main" id="{68A102B3-DA3F-4649-A851-E5C5D9E3F599}"/>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dirty="0">
                <a:latin typeface="+mj-lt"/>
              </a:endParaRPr>
            </a:p>
          </p:txBody>
        </p:sp>
        <p:sp>
          <p:nvSpPr>
            <p:cNvPr id="13" name="Freeform 7">
              <a:extLst>
                <a:ext uri="{FF2B5EF4-FFF2-40B4-BE49-F238E27FC236}">
                  <a16:creationId xmlns:a16="http://schemas.microsoft.com/office/drawing/2014/main" id="{E4803AC0-6E6E-49FA-A40C-7281E49AEFA3}"/>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dirty="0">
                <a:latin typeface="+mj-lt"/>
              </a:endParaRPr>
            </a:p>
          </p:txBody>
        </p:sp>
        <p:sp>
          <p:nvSpPr>
            <p:cNvPr id="14" name="Freeform 8">
              <a:extLst>
                <a:ext uri="{FF2B5EF4-FFF2-40B4-BE49-F238E27FC236}">
                  <a16:creationId xmlns:a16="http://schemas.microsoft.com/office/drawing/2014/main" id="{0E4755FB-D8E1-46C5-AC69-C621AD041C05}"/>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dirty="0">
                <a:latin typeface="+mj-lt"/>
              </a:endParaRPr>
            </a:p>
          </p:txBody>
        </p:sp>
      </p:grpSp>
      <p:sp>
        <p:nvSpPr>
          <p:cNvPr id="15" name="Rectangle 14">
            <a:extLst>
              <a:ext uri="{FF2B5EF4-FFF2-40B4-BE49-F238E27FC236}">
                <a16:creationId xmlns:a16="http://schemas.microsoft.com/office/drawing/2014/main" id="{8013366C-3811-4098-AC1F-C2306487C857}"/>
              </a:ext>
            </a:extLst>
          </p:cNvPr>
          <p:cNvSpPr>
            <a:spLocks/>
          </p:cNvSpPr>
          <p:nvPr userDrawn="1"/>
        </p:nvSpPr>
        <p:spPr>
          <a:xfrm>
            <a:off x="7708895" y="6571045"/>
            <a:ext cx="4071307" cy="184666"/>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1200" kern="1200" dirty="0">
                <a:solidFill>
                  <a:schemeClr val="tx1">
                    <a:lumMod val="65000"/>
                    <a:lumOff val="35000"/>
                  </a:schemeClr>
                </a:solidFill>
                <a:latin typeface="ING Me"/>
                <a:ea typeface="+mn-ea"/>
                <a:cs typeface="Segoe UI" panose="020B0502040204020203" pitchFamily="34" charset="0"/>
              </a:rPr>
              <a:t>Copyright © 2019 HCL Technologies Limited  |  www.hcltech.com</a:t>
            </a:r>
          </a:p>
        </p:txBody>
      </p:sp>
      <p:pic>
        <p:nvPicPr>
          <p:cNvPr id="3" name="Picture 2" descr="A close up of a logo&#10;&#10;Description automatically generated">
            <a:extLst>
              <a:ext uri="{FF2B5EF4-FFF2-40B4-BE49-F238E27FC236}">
                <a16:creationId xmlns:a16="http://schemas.microsoft.com/office/drawing/2014/main" id="{FD777D1B-2F69-4182-9426-A5784B0950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9931"/>
          <a:stretch/>
        </p:blipFill>
        <p:spPr>
          <a:xfrm>
            <a:off x="6093133" y="1"/>
            <a:ext cx="6104408" cy="6245287"/>
          </a:xfrm>
          <a:prstGeom prst="rect">
            <a:avLst/>
          </a:prstGeom>
        </p:spPr>
      </p:pic>
      <p:pic>
        <p:nvPicPr>
          <p:cNvPr id="20" name="Picture 19" descr="A close up of a logo&#10;&#10;Description automatically generated">
            <a:extLst>
              <a:ext uri="{FF2B5EF4-FFF2-40B4-BE49-F238E27FC236}">
                <a16:creationId xmlns:a16="http://schemas.microsoft.com/office/drawing/2014/main" id="{0AA36AF6-D616-492A-94BD-AB2167A1C4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9911"/>
          <a:stretch/>
        </p:blipFill>
        <p:spPr>
          <a:xfrm>
            <a:off x="412814" y="-611007"/>
            <a:ext cx="5623560" cy="5751008"/>
          </a:xfrm>
          <a:prstGeom prst="rect">
            <a:avLst/>
          </a:prstGeom>
        </p:spPr>
      </p:pic>
    </p:spTree>
    <p:extLst>
      <p:ext uri="{BB962C8B-B14F-4D97-AF65-F5344CB8AC3E}">
        <p14:creationId xmlns:p14="http://schemas.microsoft.com/office/powerpoint/2010/main" val="344489831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2" name="Holder 2"/>
          <p:cNvSpPr>
            <a:spLocks noGrp="1"/>
          </p:cNvSpPr>
          <p:nvPr>
            <p:ph type="title"/>
          </p:nvPr>
        </p:nvSpPr>
        <p:spPr>
          <a:xfrm>
            <a:off x="655650" y="397912"/>
            <a:ext cx="10880699" cy="642434"/>
          </a:xfrm>
          <a:prstGeom prst="rect">
            <a:avLst/>
          </a:prstGeom>
        </p:spPr>
        <p:txBody>
          <a:bodyPr wrap="square" lIns="0" tIns="0" rIns="0" bIns="0" anchor="ctr">
            <a:noAutofit/>
          </a:bodyPr>
          <a:lstStyle>
            <a:lvl1pPr>
              <a:defRPr>
                <a:solidFill>
                  <a:schemeClr val="tx1"/>
                </a:solidFill>
              </a:defRPr>
            </a:lvl1pPr>
          </a:lstStyle>
          <a:p>
            <a:r>
              <a:rPr lang="en-US"/>
              <a:t>Click to edit Master title style</a:t>
            </a:r>
            <a:endParaRPr dirty="0"/>
          </a:p>
        </p:txBody>
      </p:sp>
      <p:sp>
        <p:nvSpPr>
          <p:cNvPr id="3" name="Slide Number Placeholder 2"/>
          <p:cNvSpPr>
            <a:spLocks noGrp="1"/>
          </p:cNvSpPr>
          <p:nvPr>
            <p:ph type="sldNum" sz="quarter" idx="10"/>
          </p:nvPr>
        </p:nvSpPr>
        <p:spPr>
          <a:xfrm>
            <a:off x="4724400" y="6500732"/>
            <a:ext cx="2743200" cy="365125"/>
          </a:xfrm>
          <a:prstGeom prst="rect">
            <a:avLst/>
          </a:prstGeom>
        </p:spPr>
        <p:txBody>
          <a:bodyPr/>
          <a:lstStyle/>
          <a:p>
            <a:fld id="{04D3B416-56D6-4E1A-828A-9E1D5E721EE4}" type="slidenum">
              <a:rPr lang="en-GB" smtClean="0"/>
              <a:t>‹#›</a:t>
            </a:fld>
            <a:endParaRPr lang="en-GB" dirty="0"/>
          </a:p>
        </p:txBody>
      </p:sp>
    </p:spTree>
    <p:extLst>
      <p:ext uri="{BB962C8B-B14F-4D97-AF65-F5344CB8AC3E}">
        <p14:creationId xmlns:p14="http://schemas.microsoft.com/office/powerpoint/2010/main" val="15709651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vmlDrawing" Target="../drawings/vmlDrawing1.v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4.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3.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9" name="think-cell Slide" r:id="rId5" imgW="470" imgH="469" progId="TCLayout.ActiveDocument.1">
                  <p:embed/>
                </p:oleObj>
              </mc:Choice>
              <mc:Fallback>
                <p:oleObj name="think-cell Slide" r:id="rId5" imgW="470" imgH="469"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p:cNvSpPr/>
          <p:nvPr userDrawn="1"/>
        </p:nvSpPr>
        <p:spPr>
          <a:xfrm>
            <a:off x="6020659" y="6692044"/>
            <a:ext cx="15068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ctr" eaLnBrk="1" hangingPunct="1"/>
            <a:fld id="{6859F80E-620D-49A1-BE04-AB53E30ABC2A}" type="slidenum">
              <a:rPr lang="it-IT" sz="1000" smtClean="0">
                <a:solidFill>
                  <a:srgbClr val="404040"/>
                </a:solidFill>
                <a:latin typeface="Calibri" panose="020F0502020204030204" pitchFamily="34" charset="0"/>
                <a:cs typeface="Segoe UI" panose="020B0502040204020203" pitchFamily="34" charset="0"/>
              </a:rPr>
              <a:pPr algn="ctr" eaLnBrk="1" hangingPunct="1"/>
              <a:t>‹#›</a:t>
            </a:fld>
            <a:endParaRPr lang="en-US" sz="1000" dirty="0">
              <a:solidFill>
                <a:srgbClr val="404040"/>
              </a:solidFill>
              <a:latin typeface="Calibri" panose="020F0502020204030204"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9A11CBD7-DB7F-42B0-A0D1-A33354502D6F}"/>
              </a:ext>
            </a:extLst>
          </p:cNvPr>
          <p:cNvSpPr>
            <a:spLocks/>
          </p:cNvSpPr>
          <p:nvPr userDrawn="1"/>
        </p:nvSpPr>
        <p:spPr>
          <a:xfrm>
            <a:off x="8365806" y="6586434"/>
            <a:ext cx="3414396" cy="153888"/>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ING Me"/>
                <a:ea typeface="+mn-ea"/>
                <a:cs typeface="Segoe UI" panose="020B0502040204020203" pitchFamily="34" charset="0"/>
              </a:rPr>
              <a:t>Copyright © 2019 HCL Technologies Limited  |  www.hcltech.com</a:t>
            </a:r>
          </a:p>
        </p:txBody>
      </p:sp>
    </p:spTree>
    <p:extLst>
      <p:ext uri="{BB962C8B-B14F-4D97-AF65-F5344CB8AC3E}">
        <p14:creationId xmlns:p14="http://schemas.microsoft.com/office/powerpoint/2010/main" val="86854680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1176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25242" y="0"/>
            <a:ext cx="1134151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dirty="0"/>
              <a:t>Click to edit Master title style</a:t>
            </a:r>
          </a:p>
        </p:txBody>
      </p:sp>
      <p:cxnSp>
        <p:nvCxnSpPr>
          <p:cNvPr id="3" name="Straight Connector 2"/>
          <p:cNvCxnSpPr/>
          <p:nvPr userDrawn="1"/>
        </p:nvCxnSpPr>
        <p:spPr bwMode="auto">
          <a:xfrm>
            <a:off x="425242" y="731520"/>
            <a:ext cx="11341514"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cxnSp>
        <p:nvCxnSpPr>
          <p:cNvPr id="19" name="Straight Connector 18"/>
          <p:cNvCxnSpPr/>
          <p:nvPr userDrawn="1"/>
        </p:nvCxnSpPr>
        <p:spPr bwMode="auto">
          <a:xfrm>
            <a:off x="626696" y="6577014"/>
            <a:ext cx="0" cy="280987"/>
          </a:xfrm>
          <a:prstGeom prst="line">
            <a:avLst/>
          </a:prstGeom>
          <a:ln>
            <a:solidFill>
              <a:schemeClr val="tx1">
                <a:lumMod val="75000"/>
                <a:lumOff val="25000"/>
              </a:schemeClr>
            </a:solidFill>
            <a:headEnd type="none" w="sm" len="sm"/>
            <a:tailEnd type="none" w="med" len="med"/>
          </a:ln>
        </p:spPr>
        <p:style>
          <a:lnRef idx="1">
            <a:schemeClr val="dk1"/>
          </a:lnRef>
          <a:fillRef idx="0">
            <a:schemeClr val="dk1"/>
          </a:fillRef>
          <a:effectRef idx="0">
            <a:schemeClr val="dk1"/>
          </a:effectRef>
          <a:fontRef idx="minor">
            <a:schemeClr val="tx1"/>
          </a:fontRef>
        </p:style>
      </p:cxnSp>
      <p:grpSp>
        <p:nvGrpSpPr>
          <p:cNvPr id="21" name="Group 5">
            <a:extLst>
              <a:ext uri="{FF2B5EF4-FFF2-40B4-BE49-F238E27FC236}">
                <a16:creationId xmlns:a16="http://schemas.microsoft.com/office/drawing/2014/main" id="{0CCE870B-EF65-43AD-8631-842E7FF022B5}"/>
              </a:ext>
            </a:extLst>
          </p:cNvPr>
          <p:cNvGrpSpPr>
            <a:grpSpLocks noChangeAspect="1"/>
          </p:cNvGrpSpPr>
          <p:nvPr userDrawn="1"/>
        </p:nvGrpSpPr>
        <p:grpSpPr bwMode="auto">
          <a:xfrm>
            <a:off x="10522574" y="6372018"/>
            <a:ext cx="1257628" cy="213783"/>
            <a:chOff x="5094" y="3939"/>
            <a:chExt cx="1488" cy="255"/>
          </a:xfrm>
        </p:grpSpPr>
        <p:sp>
          <p:nvSpPr>
            <p:cNvPr id="22" name="AutoShape 4">
              <a:extLst>
                <a:ext uri="{FF2B5EF4-FFF2-40B4-BE49-F238E27FC236}">
                  <a16:creationId xmlns:a16="http://schemas.microsoft.com/office/drawing/2014/main" id="{9C253784-09F8-4976-84D6-A4DA73F4D3BB}"/>
                </a:ext>
              </a:extLst>
            </p:cNvPr>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latin typeface="+mj-lt"/>
              </a:endParaRPr>
            </a:p>
          </p:txBody>
        </p:sp>
        <p:sp>
          <p:nvSpPr>
            <p:cNvPr id="23" name="Freeform 6">
              <a:extLst>
                <a:ext uri="{FF2B5EF4-FFF2-40B4-BE49-F238E27FC236}">
                  <a16:creationId xmlns:a16="http://schemas.microsoft.com/office/drawing/2014/main" id="{EF6BD5D9-E3FF-4B92-B513-C639B3AA4AA6}"/>
                </a:ext>
              </a:extLst>
            </p:cNvPr>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sp>
          <p:nvSpPr>
            <p:cNvPr id="24" name="Freeform 7">
              <a:extLst>
                <a:ext uri="{FF2B5EF4-FFF2-40B4-BE49-F238E27FC236}">
                  <a16:creationId xmlns:a16="http://schemas.microsoft.com/office/drawing/2014/main" id="{89256275-7ED3-4165-B42C-AAF585599E40}"/>
                </a:ext>
              </a:extLst>
            </p:cNvPr>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sp>
          <p:nvSpPr>
            <p:cNvPr id="25" name="Freeform 8">
              <a:extLst>
                <a:ext uri="{FF2B5EF4-FFF2-40B4-BE49-F238E27FC236}">
                  <a16:creationId xmlns:a16="http://schemas.microsoft.com/office/drawing/2014/main" id="{35855664-B1EE-4B2D-8326-F795B14D2884}"/>
                </a:ext>
              </a:extLst>
            </p:cNvPr>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latin typeface="+mj-lt"/>
              </a:endParaRPr>
            </a:p>
          </p:txBody>
        </p:sp>
      </p:grpSp>
      <p:sp>
        <p:nvSpPr>
          <p:cNvPr id="14" name="Rectangle 13">
            <a:extLst>
              <a:ext uri="{FF2B5EF4-FFF2-40B4-BE49-F238E27FC236}">
                <a16:creationId xmlns:a16="http://schemas.microsoft.com/office/drawing/2014/main" id="{C3560AF2-F6EC-452D-8247-DA0DBDCF67CA}"/>
              </a:ext>
            </a:extLst>
          </p:cNvPr>
          <p:cNvSpPr>
            <a:spLocks/>
          </p:cNvSpPr>
          <p:nvPr userDrawn="1"/>
        </p:nvSpPr>
        <p:spPr>
          <a:xfrm>
            <a:off x="8365806" y="6586434"/>
            <a:ext cx="3414396" cy="153888"/>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ING Me"/>
                <a:ea typeface="+mn-ea"/>
                <a:cs typeface="Segoe UI" panose="020B0502040204020203" pitchFamily="34" charset="0"/>
              </a:rPr>
              <a:t>Copyright © 2019 HCL Technologies Limited  |  www.hcltech.com</a:t>
            </a:r>
          </a:p>
        </p:txBody>
      </p:sp>
    </p:spTree>
    <p:extLst>
      <p:ext uri="{BB962C8B-B14F-4D97-AF65-F5344CB8AC3E}">
        <p14:creationId xmlns:p14="http://schemas.microsoft.com/office/powerpoint/2010/main" val="33966087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81" r:id="rId7"/>
  </p:sldLayoutIdLst>
  <p:transition/>
  <p:hf hdr="0" ftr="0" dt="0"/>
  <p:txStyles>
    <p:titleStyle>
      <a:lvl1pPr algn="l" rtl="0" eaLnBrk="0" fontAlgn="base" hangingPunct="0">
        <a:spcBef>
          <a:spcPct val="0"/>
        </a:spcBef>
        <a:spcAft>
          <a:spcPct val="0"/>
        </a:spcAft>
        <a:defRPr sz="2400" b="1" cap="none" baseline="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Arial" panose="020B0604020202020204" pitchFamily="34" charset="0"/>
          <a:ea typeface="+mn-ea"/>
          <a:cs typeface="Arial" panose="020B0604020202020204" pitchFamily="34" charset="0"/>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Arial" panose="020B0604020202020204" pitchFamily="34" charset="0"/>
          <a:cs typeface="Arial" panose="020B060402020202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8649" y="397912"/>
            <a:ext cx="10908000" cy="642434"/>
          </a:xfrm>
          <a:prstGeom prst="rect">
            <a:avLst/>
          </a:prstGeom>
        </p:spPr>
        <p:txBody>
          <a:bodyPr wrap="square" lIns="0" tIns="0" rIns="0" bIns="0" anchor="ctr">
            <a:noAutofit/>
          </a:bodyPr>
          <a:lstStyle/>
          <a:p>
            <a:endParaRPr dirty="0"/>
          </a:p>
        </p:txBody>
      </p:sp>
      <p:sp>
        <p:nvSpPr>
          <p:cNvPr id="3" name="Holder 3"/>
          <p:cNvSpPr>
            <a:spLocks noGrp="1"/>
          </p:cNvSpPr>
          <p:nvPr>
            <p:ph type="body" idx="1"/>
          </p:nvPr>
        </p:nvSpPr>
        <p:spPr>
          <a:xfrm>
            <a:off x="628650" y="1611630"/>
            <a:ext cx="10908000" cy="2025902"/>
          </a:xfrm>
          <a:prstGeom prst="rect">
            <a:avLst/>
          </a:prstGeom>
        </p:spPr>
        <p:txBody>
          <a:bodyPr wrap="square" lIns="0" tIns="0" rIns="0" bIns="0">
            <a:noAutofit/>
          </a:bodyPr>
          <a:lstStyle/>
          <a:p>
            <a:endParaRPr dirty="0"/>
          </a:p>
        </p:txBody>
      </p:sp>
      <p:pic>
        <p:nvPicPr>
          <p:cNvPr id="9" name="Picture 8"/>
          <p:cNvPicPr>
            <a:picLocks noChangeAspect="1"/>
          </p:cNvPicPr>
          <p:nvPr/>
        </p:nvPicPr>
        <p:blipFill>
          <a:blip r:embed="rId12" cstate="print">
            <a:lum bright="-100000"/>
            <a:extLst>
              <a:ext uri="{28A0092B-C50C-407E-A947-70E740481C1C}">
                <a14:useLocalDpi xmlns:a14="http://schemas.microsoft.com/office/drawing/2010/main" val="0"/>
              </a:ext>
            </a:extLst>
          </a:blip>
          <a:stretch>
            <a:fillRect/>
          </a:stretch>
        </p:blipFill>
        <p:spPr>
          <a:xfrm>
            <a:off x="364204" y="6478112"/>
            <a:ext cx="582893" cy="325168"/>
          </a:xfrm>
          <a:prstGeom prst="rect">
            <a:avLst/>
          </a:prstGeom>
        </p:spPr>
      </p:pic>
      <p:pic>
        <p:nvPicPr>
          <p:cNvPr id="3074" name="Picture 2" descr="Image result for hcl logo blac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74806" y="6429859"/>
            <a:ext cx="1123686" cy="3060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a:xfrm>
            <a:off x="4724400" y="6493571"/>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DBDB2352-4C90-40A1-9D9F-A9BFF806FD75}" type="slidenum">
              <a:rPr lang="en-GB" smtClean="0"/>
              <a:pPr/>
              <a:t>‹#›</a:t>
            </a:fld>
            <a:endParaRPr lang="en-GB" dirty="0"/>
          </a:p>
        </p:txBody>
      </p:sp>
      <p:sp>
        <p:nvSpPr>
          <p:cNvPr id="10" name="Rectangle 9">
            <a:extLst>
              <a:ext uri="{FF2B5EF4-FFF2-40B4-BE49-F238E27FC236}">
                <a16:creationId xmlns:a16="http://schemas.microsoft.com/office/drawing/2014/main" id="{063C38DA-5FCF-4A2C-A1D8-7172D7A8467B}"/>
              </a:ext>
            </a:extLst>
          </p:cNvPr>
          <p:cNvSpPr>
            <a:spLocks/>
          </p:cNvSpPr>
          <p:nvPr userDrawn="1"/>
        </p:nvSpPr>
        <p:spPr>
          <a:xfrm>
            <a:off x="8365806" y="6586434"/>
            <a:ext cx="3414396" cy="153888"/>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ING Me"/>
                <a:ea typeface="+mn-ea"/>
                <a:cs typeface="Segoe UI" panose="020B0502040204020203" pitchFamily="34" charset="0"/>
              </a:rPr>
              <a:t>Copyright © 2019 HCL Technologies Limited  |  www.hcltech.com</a:t>
            </a:r>
          </a:p>
        </p:txBody>
      </p:sp>
    </p:spTree>
    <p:extLst>
      <p:ext uri="{BB962C8B-B14F-4D97-AF65-F5344CB8AC3E}">
        <p14:creationId xmlns:p14="http://schemas.microsoft.com/office/powerpoint/2010/main" val="1140732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7" r:id="rId7"/>
    <p:sldLayoutId id="2147483678" r:id="rId8"/>
    <p:sldLayoutId id="2147483679" r:id="rId9"/>
    <p:sldLayoutId id="2147483680" r:id="rId10"/>
  </p:sldLayoutIdLst>
  <p:hf hdr="0" ftr="0" dt="0"/>
  <p:txStyles>
    <p:titleStyle>
      <a:lvl1pPr algn="l" defTabSz="61722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154305" indent="-154305" algn="l" defTabSz="617220" rtl="0" eaLnBrk="1" latinLnBrk="0" hangingPunct="1">
        <a:lnSpc>
          <a:spcPct val="90000"/>
        </a:lnSpc>
        <a:spcBef>
          <a:spcPts val="675"/>
        </a:spcBef>
        <a:buFont typeface="Arial"/>
        <a:buChar char="•"/>
        <a:defRPr sz="1890" kern="1200">
          <a:solidFill>
            <a:schemeClr val="tx1"/>
          </a:solidFill>
          <a:latin typeface="Arial" panose="020B0604020202020204" pitchFamily="34" charset="0"/>
          <a:ea typeface="+mn-ea"/>
          <a:cs typeface="Arial" panose="020B0604020202020204" pitchFamily="34" charset="0"/>
        </a:defRPr>
      </a:lvl1pPr>
      <a:lvl2pPr marL="462915" indent="-154305" algn="l" defTabSz="617220" rtl="0" eaLnBrk="1" latinLnBrk="0" hangingPunct="1">
        <a:lnSpc>
          <a:spcPct val="90000"/>
        </a:lnSpc>
        <a:spcBef>
          <a:spcPts val="338"/>
        </a:spcBef>
        <a:buFont typeface="Arial"/>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omments" Target="../comments/commen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about.sonarcloud.i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travis-ci.org/" TargetMode="External"/><Relationship Id="rId4" Type="http://schemas.openxmlformats.org/officeDocument/2006/relationships/hyperlink" Target="https://sonarcloud.io/sessions/n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SQAL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en.wikipedia.org/wiki/Technical_deb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Cyclomatic_complexity"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cs.sonarqube.org/display/SONAR/Fixing+the+Water+Lea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A2AE388-E5C4-4892-A443-C9254C5F7DE1}"/>
              </a:ext>
            </a:extLst>
          </p:cNvPr>
          <p:cNvSpPr/>
          <p:nvPr/>
        </p:nvSpPr>
        <p:spPr bwMode="auto">
          <a:xfrm>
            <a:off x="519065" y="1423618"/>
            <a:ext cx="5864206" cy="2043711"/>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dirty="0">
              <a:ln>
                <a:noFill/>
              </a:ln>
              <a:solidFill>
                <a:schemeClr val="tx1"/>
              </a:solidFill>
              <a:effectLst/>
              <a:latin typeface="Arial" charset="0"/>
            </a:endParaRPr>
          </a:p>
        </p:txBody>
      </p:sp>
      <p:sp>
        <p:nvSpPr>
          <p:cNvPr id="7" name="Subtitle 8">
            <a:extLst>
              <a:ext uri="{FF2B5EF4-FFF2-40B4-BE49-F238E27FC236}">
                <a16:creationId xmlns:a16="http://schemas.microsoft.com/office/drawing/2014/main" id="{41EEB72E-01D8-4CE7-B307-35E4A1E14C71}"/>
              </a:ext>
            </a:extLst>
          </p:cNvPr>
          <p:cNvSpPr txBox="1">
            <a:spLocks/>
          </p:cNvSpPr>
          <p:nvPr/>
        </p:nvSpPr>
        <p:spPr bwMode="auto">
          <a:xfrm>
            <a:off x="519065" y="4744279"/>
            <a:ext cx="543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lgn="l" rtl="0" eaLnBrk="0" fontAlgn="base" hangingPunct="0">
              <a:spcBef>
                <a:spcPct val="100000"/>
              </a:spcBef>
              <a:spcAft>
                <a:spcPct val="0"/>
              </a:spcAft>
              <a:buClr>
                <a:schemeClr val="tx1"/>
              </a:buClr>
              <a:buFont typeface="Wingdings 2" pitchFamily="18" charset="2"/>
              <a:buNone/>
              <a:defRPr sz="1600" b="0">
                <a:solidFill>
                  <a:schemeClr val="tx1">
                    <a:lumMod val="75000"/>
                    <a:lumOff val="25000"/>
                  </a:schemeClr>
                </a:solidFill>
                <a:latin typeface="+mj-lt"/>
                <a:ea typeface="+mn-ea"/>
                <a:cs typeface="+mn-cs"/>
              </a:defRPr>
            </a:lvl1pPr>
            <a:lvl2pPr marL="457200" indent="-228600"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2pPr>
            <a:lvl3pPr marL="690563" indent="-233363"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ctr">
              <a:buClr>
                <a:srgbClr val="000000"/>
              </a:buClr>
              <a:defRPr/>
            </a:pPr>
            <a:r>
              <a:rPr lang="en-US" sz="2400" b="1" kern="0" dirty="0">
                <a:solidFill>
                  <a:srgbClr val="000000"/>
                </a:solidFill>
                <a:latin typeface="ING Me"/>
              </a:rPr>
              <a:t>July 16, 2020</a:t>
            </a:r>
          </a:p>
        </p:txBody>
      </p:sp>
      <p:sp>
        <p:nvSpPr>
          <p:cNvPr id="4" name="Title 7">
            <a:extLst>
              <a:ext uri="{FF2B5EF4-FFF2-40B4-BE49-F238E27FC236}">
                <a16:creationId xmlns:a16="http://schemas.microsoft.com/office/drawing/2014/main" id="{B345DEA3-8AD5-4228-8C61-B25591D9794B}"/>
              </a:ext>
            </a:extLst>
          </p:cNvPr>
          <p:cNvSpPr txBox="1">
            <a:spLocks/>
          </p:cNvSpPr>
          <p:nvPr/>
        </p:nvSpPr>
        <p:spPr bwMode="auto">
          <a:xfrm>
            <a:off x="198570" y="1980226"/>
            <a:ext cx="6245275" cy="187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125000"/>
              </a:lnSpc>
              <a:spcBef>
                <a:spcPct val="0"/>
              </a:spcBef>
              <a:spcAft>
                <a:spcPct val="0"/>
              </a:spcAft>
              <a:defRPr sz="28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lvl="0" algn="ctr">
              <a:lnSpc>
                <a:spcPct val="110000"/>
              </a:lnSpc>
              <a:defRPr/>
            </a:pPr>
            <a:r>
              <a:rPr lang="en-GB" kern="0" dirty="0">
                <a:solidFill>
                  <a:srgbClr val="0070C0"/>
                </a:solidFill>
                <a:latin typeface="ING Me"/>
              </a:rPr>
              <a:t>ING</a:t>
            </a:r>
          </a:p>
          <a:p>
            <a:pPr lvl="0" algn="ctr">
              <a:lnSpc>
                <a:spcPct val="110000"/>
              </a:lnSpc>
              <a:defRPr/>
            </a:pPr>
            <a:r>
              <a:rPr lang="en-GB" kern="0" dirty="0">
                <a:solidFill>
                  <a:schemeClr val="tx2"/>
                </a:solidFill>
                <a:latin typeface="ING Me"/>
              </a:rPr>
              <a:t>SonarQube-Rule-Customization</a:t>
            </a:r>
          </a:p>
          <a:p>
            <a:pPr lvl="0" algn="ctr">
              <a:lnSpc>
                <a:spcPct val="110000"/>
              </a:lnSpc>
              <a:defRPr/>
            </a:pPr>
            <a:r>
              <a:rPr lang="en-GB" kern="0" dirty="0">
                <a:solidFill>
                  <a:schemeClr val="tx2"/>
                </a:solidFill>
                <a:latin typeface="ING Me"/>
              </a:rPr>
              <a:t>By </a:t>
            </a:r>
          </a:p>
          <a:p>
            <a:pPr lvl="0" algn="ctr">
              <a:lnSpc>
                <a:spcPct val="110000"/>
              </a:lnSpc>
              <a:defRPr/>
            </a:pPr>
            <a:r>
              <a:rPr lang="en-GB" kern="0" dirty="0">
                <a:solidFill>
                  <a:schemeClr val="tx2"/>
                </a:solidFill>
                <a:latin typeface="ING Me"/>
              </a:rPr>
              <a:t>Prashant Gaikwad/Mahendran S</a:t>
            </a:r>
          </a:p>
        </p:txBody>
      </p:sp>
      <p:sp>
        <p:nvSpPr>
          <p:cNvPr id="5" name="Rectangle 4">
            <a:extLst>
              <a:ext uri="{FF2B5EF4-FFF2-40B4-BE49-F238E27FC236}">
                <a16:creationId xmlns:a16="http://schemas.microsoft.com/office/drawing/2014/main" id="{BE8FA1AE-C5B5-4E53-904C-33123EA2C259}"/>
              </a:ext>
            </a:extLst>
          </p:cNvPr>
          <p:cNvSpPr/>
          <p:nvPr/>
        </p:nvSpPr>
        <p:spPr>
          <a:xfrm>
            <a:off x="6020659" y="6692044"/>
            <a:ext cx="15068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ctr" eaLnBrk="1" hangingPunct="1"/>
            <a:fld id="{6859F80E-620D-49A1-BE04-AB53E30ABC2A}" type="slidenum">
              <a:rPr lang="it-IT" sz="1000" smtClean="0">
                <a:solidFill>
                  <a:srgbClr val="404040"/>
                </a:solidFill>
                <a:latin typeface="Calibri" panose="020F0502020204030204" pitchFamily="34" charset="0"/>
                <a:cs typeface="Segoe UI" panose="020B0502040204020203" pitchFamily="34" charset="0"/>
              </a:rPr>
              <a:pPr algn="ctr" eaLnBrk="1" hangingPunct="1"/>
              <a:t>1</a:t>
            </a:fld>
            <a:endParaRPr lang="en-US" sz="1000" dirty="0">
              <a:solidFill>
                <a:srgbClr val="404040"/>
              </a:solidFill>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411488116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Adding Custom Quality Gate</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3662541"/>
          </a:xfrm>
          <a:prstGeom prst="rect">
            <a:avLst/>
          </a:prstGeom>
        </p:spPr>
        <p:txBody>
          <a:bodyPr wrap="square">
            <a:spAutoFit/>
          </a:bodyPr>
          <a:lstStyle/>
          <a:p>
            <a:endParaRPr lang="en-US" sz="2000" dirty="0">
              <a:latin typeface="ING Me" panose="02000506040000020004"/>
            </a:endParaRPr>
          </a:p>
          <a:p>
            <a:r>
              <a:rPr lang="en-US" b="1" dirty="0"/>
              <a:t>One final step, we need to attach a project to our custom Quality Gate. We can do so by scrolling down the page to the Projects section.</a:t>
            </a:r>
            <a:endParaRPr lang="en-US" dirty="0"/>
          </a:p>
          <a:p>
            <a:r>
              <a:rPr lang="en-US" dirty="0"/>
              <a:t>There we need to click on All and then mark our project of choice. We can as well set it as the default Quality Gate from the top-right corner of the page.</a:t>
            </a:r>
          </a:p>
          <a:p>
            <a:r>
              <a:rPr lang="en-US" dirty="0"/>
              <a:t>We'll scan the project source code, again, as we did before with Maven command. When that's done, we'll go to the projects tab and refresh.</a:t>
            </a:r>
          </a:p>
          <a:p>
            <a:r>
              <a:rPr lang="en-US" dirty="0"/>
              <a:t>This time, the project will not meet the Quality Gate criteria and will fail. Why? Because in one of our rules we have specified that, it should fail if there are no new issues.</a:t>
            </a:r>
          </a:p>
          <a:p>
            <a:r>
              <a:rPr lang="en-US" dirty="0"/>
              <a:t>Let's go back to the Quality Gates tab and change the condition for</a:t>
            </a:r>
            <a:r>
              <a:rPr lang="en-US" i="1" dirty="0"/>
              <a:t> issues</a:t>
            </a:r>
            <a:r>
              <a:rPr lang="en-US" dirty="0"/>
              <a:t> to </a:t>
            </a:r>
            <a:r>
              <a:rPr lang="en-US" i="1" dirty="0"/>
              <a:t>is greater than</a:t>
            </a:r>
            <a:r>
              <a:rPr lang="en-US" dirty="0"/>
              <a:t>. We need to click the update button to effect this change.</a:t>
            </a:r>
          </a:p>
          <a:p>
            <a:r>
              <a:rPr lang="en-US" dirty="0"/>
              <a:t>A new scan of the source code will pass this time around.</a:t>
            </a:r>
          </a:p>
          <a:p>
            <a:endParaRPr lang="en-US" sz="1400" dirty="0">
              <a:latin typeface="ING Me" panose="02000506040000020004"/>
            </a:endParaRPr>
          </a:p>
        </p:txBody>
      </p:sp>
    </p:spTree>
    <p:extLst>
      <p:ext uri="{BB962C8B-B14F-4D97-AF65-F5344CB8AC3E}">
        <p14:creationId xmlns:p14="http://schemas.microsoft.com/office/powerpoint/2010/main" val="4163521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Adding Custom Quality Gate</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138773"/>
          </a:xfrm>
          <a:prstGeom prst="rect">
            <a:avLst/>
          </a:prstGeom>
        </p:spPr>
        <p:txBody>
          <a:bodyPr wrap="square">
            <a:spAutoFit/>
          </a:bodyPr>
          <a:lstStyle/>
          <a:p>
            <a:endParaRPr lang="en-US" sz="2000" dirty="0">
              <a:latin typeface="ING Me" panose="02000506040000020004"/>
            </a:endParaRPr>
          </a:p>
          <a:p>
            <a:endParaRPr lang="en-US" sz="2000" dirty="0">
              <a:latin typeface="ING Me" panose="02000506040000020004"/>
            </a:endParaRPr>
          </a:p>
          <a:p>
            <a:endParaRPr lang="en-US" sz="1400" dirty="0">
              <a:latin typeface="ING Me" panose="02000506040000020004"/>
            </a:endParaRPr>
          </a:p>
          <a:p>
            <a:endParaRPr lang="en-US" sz="1400" dirty="0">
              <a:latin typeface="ING Me" panose="02000506040000020004"/>
            </a:endParaRPr>
          </a:p>
        </p:txBody>
      </p:sp>
      <p:pic>
        <p:nvPicPr>
          <p:cNvPr id="4" name="Picture 3">
            <a:extLst>
              <a:ext uri="{FF2B5EF4-FFF2-40B4-BE49-F238E27FC236}">
                <a16:creationId xmlns:a16="http://schemas.microsoft.com/office/drawing/2014/main" id="{699C53D2-9A4B-48A2-8FE5-62594DB440B3}"/>
              </a:ext>
            </a:extLst>
          </p:cNvPr>
          <p:cNvPicPr>
            <a:picLocks noChangeAspect="1"/>
          </p:cNvPicPr>
          <p:nvPr/>
        </p:nvPicPr>
        <p:blipFill>
          <a:blip r:embed="rId3"/>
          <a:stretch>
            <a:fillRect/>
          </a:stretch>
        </p:blipFill>
        <p:spPr>
          <a:xfrm>
            <a:off x="1652587" y="898454"/>
            <a:ext cx="8886825" cy="1933575"/>
          </a:xfrm>
          <a:prstGeom prst="rect">
            <a:avLst/>
          </a:prstGeom>
        </p:spPr>
      </p:pic>
      <p:pic>
        <p:nvPicPr>
          <p:cNvPr id="7" name="Picture 6">
            <a:extLst>
              <a:ext uri="{FF2B5EF4-FFF2-40B4-BE49-F238E27FC236}">
                <a16:creationId xmlns:a16="http://schemas.microsoft.com/office/drawing/2014/main" id="{1DE4EF57-D5E7-4F62-AE75-37D538B0AAE5}"/>
              </a:ext>
            </a:extLst>
          </p:cNvPr>
          <p:cNvPicPr>
            <a:picLocks noChangeAspect="1"/>
          </p:cNvPicPr>
          <p:nvPr/>
        </p:nvPicPr>
        <p:blipFill>
          <a:blip r:embed="rId4"/>
          <a:stretch>
            <a:fillRect/>
          </a:stretch>
        </p:blipFill>
        <p:spPr>
          <a:xfrm>
            <a:off x="1676400" y="3207026"/>
            <a:ext cx="8839200" cy="3149877"/>
          </a:xfrm>
          <a:prstGeom prst="rect">
            <a:avLst/>
          </a:prstGeom>
        </p:spPr>
      </p:pic>
    </p:spTree>
    <p:extLst>
      <p:ext uri="{BB962C8B-B14F-4D97-AF65-F5344CB8AC3E}">
        <p14:creationId xmlns:p14="http://schemas.microsoft.com/office/powerpoint/2010/main" val="8716876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r>
              <a:rPr lang="en-US" dirty="0"/>
              <a:t>Integrating SonarQube into a CI</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4770537"/>
          </a:xfrm>
          <a:prstGeom prst="rect">
            <a:avLst/>
          </a:prstGeom>
        </p:spPr>
        <p:txBody>
          <a:bodyPr wrap="square">
            <a:spAutoFit/>
          </a:bodyPr>
          <a:lstStyle/>
          <a:p>
            <a:endParaRPr lang="en-US" sz="2000" dirty="0">
              <a:latin typeface="ING Me" panose="02000506040000020004"/>
            </a:endParaRPr>
          </a:p>
          <a:p>
            <a:r>
              <a:rPr lang="en-US" dirty="0"/>
              <a:t>Making SonarQube part of a Continuous Integration process is possible. This will automatically fail the build if the code analysis did not satisfy the Quality Gate condition.</a:t>
            </a:r>
          </a:p>
          <a:p>
            <a:r>
              <a:rPr lang="en-US" dirty="0"/>
              <a:t>For us to achieve this, we're going to be using </a:t>
            </a:r>
            <a:r>
              <a:rPr lang="en-US" dirty="0" err="1">
                <a:hlinkClick r:id="rId3"/>
              </a:rPr>
              <a:t>SonarCloud</a:t>
            </a:r>
            <a:r>
              <a:rPr lang="en-US" dirty="0"/>
              <a:t> which is the cloud-hosted version of </a:t>
            </a:r>
            <a:r>
              <a:rPr lang="en-US" dirty="0" err="1"/>
              <a:t>SonaQube</a:t>
            </a:r>
            <a:r>
              <a:rPr lang="en-US" dirty="0"/>
              <a:t> server. We can create an account </a:t>
            </a:r>
            <a:r>
              <a:rPr lang="en-US" dirty="0">
                <a:hlinkClick r:id="rId4"/>
              </a:rPr>
              <a:t>here</a:t>
            </a:r>
            <a:r>
              <a:rPr lang="en-US" dirty="0"/>
              <a:t>.</a:t>
            </a:r>
          </a:p>
          <a:p>
            <a:r>
              <a:rPr lang="en-US" dirty="0"/>
              <a:t>From My Account &gt; Organizations, we can see the organization key, and it will usually be in the form </a:t>
            </a:r>
            <a:r>
              <a:rPr lang="en-US" i="1" dirty="0" err="1"/>
              <a:t>xxxx-github</a:t>
            </a:r>
            <a:r>
              <a:rPr lang="en-US" dirty="0"/>
              <a:t> or </a:t>
            </a:r>
            <a:r>
              <a:rPr lang="en-US" i="1" dirty="0" err="1"/>
              <a:t>xxxx</a:t>
            </a:r>
            <a:r>
              <a:rPr lang="en-US" i="1" dirty="0"/>
              <a:t>-bitbucket</a:t>
            </a:r>
            <a:r>
              <a:rPr lang="en-US" dirty="0"/>
              <a:t>.</a:t>
            </a:r>
          </a:p>
          <a:p>
            <a:r>
              <a:rPr lang="en-US" dirty="0"/>
              <a:t>Also from </a:t>
            </a:r>
            <a:r>
              <a:rPr lang="en-US" i="1" dirty="0"/>
              <a:t>My Account &gt; Security</a:t>
            </a:r>
            <a:r>
              <a:rPr lang="en-US" dirty="0"/>
              <a:t>, we can generate a token as we did in the local instance of the server. Take note of both the token and the organization key for later use.</a:t>
            </a:r>
          </a:p>
          <a:p>
            <a:r>
              <a:rPr lang="en-US" dirty="0"/>
              <a:t>In this article, we'll be using Travis CI, and we'll create an account </a:t>
            </a:r>
            <a:r>
              <a:rPr lang="en-US" dirty="0">
                <a:hlinkClick r:id="rId5"/>
              </a:rPr>
              <a:t>here</a:t>
            </a:r>
            <a:r>
              <a:rPr lang="en-US" dirty="0"/>
              <a:t> with an existing </a:t>
            </a:r>
            <a:r>
              <a:rPr lang="en-US" dirty="0" err="1"/>
              <a:t>Github</a:t>
            </a:r>
            <a:r>
              <a:rPr lang="en-US" dirty="0"/>
              <a:t> profile. It will load all our projects, and we can flip the switch on any to activate Travis CI on it.</a:t>
            </a:r>
          </a:p>
          <a:p>
            <a:r>
              <a:rPr lang="en-US" dirty="0"/>
              <a:t>We need to add the token we generated on </a:t>
            </a:r>
            <a:r>
              <a:rPr lang="en-US" dirty="0" err="1"/>
              <a:t>SonarCloud</a:t>
            </a:r>
            <a:r>
              <a:rPr lang="en-US" dirty="0"/>
              <a:t> to Travis environment variables. We can do this by clicking on the project we've activated for CI.</a:t>
            </a:r>
          </a:p>
          <a:p>
            <a:r>
              <a:rPr lang="en-US" dirty="0"/>
              <a:t>Then, we'll click “More Options” &gt; “Settings” and then scroll down to “Environment Variables”:</a:t>
            </a:r>
          </a:p>
          <a:p>
            <a:r>
              <a:rPr lang="en-US" dirty="0"/>
              <a:t>We'll add a new entry with the name </a:t>
            </a:r>
            <a:r>
              <a:rPr lang="en-US" i="1" dirty="0"/>
              <a:t>SONAR_TOKEN</a:t>
            </a:r>
            <a:r>
              <a:rPr lang="en-US" dirty="0"/>
              <a:t> and use the token generated, on </a:t>
            </a:r>
            <a:r>
              <a:rPr lang="en-US" dirty="0" err="1"/>
              <a:t>SonarCloud</a:t>
            </a:r>
            <a:r>
              <a:rPr lang="en-US" dirty="0"/>
              <a:t>, as the value. Travis CI will encrypt and hide it from public view:</a:t>
            </a:r>
          </a:p>
          <a:p>
            <a:endParaRPr lang="en-US" sz="1400" dirty="0">
              <a:latin typeface="ING Me" panose="02000506040000020004"/>
            </a:endParaRPr>
          </a:p>
        </p:txBody>
      </p:sp>
    </p:spTree>
    <p:extLst>
      <p:ext uri="{BB962C8B-B14F-4D97-AF65-F5344CB8AC3E}">
        <p14:creationId xmlns:p14="http://schemas.microsoft.com/office/powerpoint/2010/main" val="41289845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Learn Ansible Fundamentals  and Linux </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723549"/>
          </a:xfrm>
          <a:prstGeom prst="rect">
            <a:avLst/>
          </a:prstGeom>
        </p:spPr>
        <p:txBody>
          <a:bodyPr wrap="square">
            <a:spAutoFit/>
          </a:bodyPr>
          <a:lstStyle/>
          <a:p>
            <a:endParaRPr lang="en-US" sz="2000" dirty="0">
              <a:latin typeface="ING Me" panose="02000506040000020004"/>
            </a:endParaRPr>
          </a:p>
          <a:p>
            <a:r>
              <a:rPr lang="en-US" dirty="0"/>
              <a:t>Fully integrated with DevOps tool chains it comes with:</a:t>
            </a:r>
          </a:p>
          <a:p>
            <a:r>
              <a:rPr lang="en-US" dirty="0"/>
              <a:t>built-in integration with most build tools, which enables in most cases a no configuration approach</a:t>
            </a:r>
          </a:p>
          <a:p>
            <a:r>
              <a:rPr lang="en-US" dirty="0"/>
              <a:t>easy integration with continuous integration engines such as Jenkins, Azure DevOps, TeamCity, Bamboo,…</a:t>
            </a:r>
          </a:p>
          <a:p>
            <a:r>
              <a:rPr lang="en-US" dirty="0"/>
              <a:t>support for numerous source configuration management tools such as Git, Subversion, CVS, Mercurial, …</a:t>
            </a:r>
          </a:p>
          <a:p>
            <a:endParaRPr lang="en-US" sz="1400" dirty="0">
              <a:latin typeface="ING Me" panose="02000506040000020004"/>
            </a:endParaRPr>
          </a:p>
        </p:txBody>
      </p:sp>
    </p:spTree>
    <p:extLst>
      <p:ext uri="{BB962C8B-B14F-4D97-AF65-F5344CB8AC3E}">
        <p14:creationId xmlns:p14="http://schemas.microsoft.com/office/powerpoint/2010/main" val="80445578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Adding Custom Quality Gate</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138773"/>
          </a:xfrm>
          <a:prstGeom prst="rect">
            <a:avLst/>
          </a:prstGeom>
        </p:spPr>
        <p:txBody>
          <a:bodyPr wrap="square">
            <a:spAutoFit/>
          </a:bodyPr>
          <a:lstStyle/>
          <a:p>
            <a:endParaRPr lang="en-US" sz="2000" dirty="0">
              <a:latin typeface="ING Me" panose="02000506040000020004"/>
            </a:endParaRPr>
          </a:p>
          <a:p>
            <a:endParaRPr lang="en-US" sz="2000" dirty="0">
              <a:latin typeface="ING Me" panose="02000506040000020004"/>
            </a:endParaRPr>
          </a:p>
          <a:p>
            <a:endParaRPr lang="en-US" sz="1400" dirty="0">
              <a:latin typeface="ING Me" panose="02000506040000020004"/>
            </a:endParaRPr>
          </a:p>
          <a:p>
            <a:endParaRPr lang="en-US" sz="1400" dirty="0">
              <a:latin typeface="ING Me" panose="02000506040000020004"/>
            </a:endParaRPr>
          </a:p>
        </p:txBody>
      </p:sp>
      <p:pic>
        <p:nvPicPr>
          <p:cNvPr id="5" name="Picture 4">
            <a:extLst>
              <a:ext uri="{FF2B5EF4-FFF2-40B4-BE49-F238E27FC236}">
                <a16:creationId xmlns:a16="http://schemas.microsoft.com/office/drawing/2014/main" id="{AF640DCA-043F-488C-9AF4-56173F68D908}"/>
              </a:ext>
            </a:extLst>
          </p:cNvPr>
          <p:cNvPicPr>
            <a:picLocks noChangeAspect="1"/>
          </p:cNvPicPr>
          <p:nvPr/>
        </p:nvPicPr>
        <p:blipFill>
          <a:blip r:embed="rId3"/>
          <a:stretch>
            <a:fillRect/>
          </a:stretch>
        </p:blipFill>
        <p:spPr>
          <a:xfrm>
            <a:off x="1033670" y="1398301"/>
            <a:ext cx="10224260" cy="4843473"/>
          </a:xfrm>
          <a:prstGeom prst="rect">
            <a:avLst/>
          </a:prstGeom>
        </p:spPr>
      </p:pic>
    </p:spTree>
    <p:extLst>
      <p:ext uri="{BB962C8B-B14F-4D97-AF65-F5344CB8AC3E}">
        <p14:creationId xmlns:p14="http://schemas.microsoft.com/office/powerpoint/2010/main" val="29254573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b="0" dirty="0"/>
              <a:t>why analyze source code in the first place?</a:t>
            </a:r>
            <a:endParaRPr lang="en-US" dirty="0">
              <a:latin typeface="ING Me" panose="02000506040000020004"/>
            </a:endParaRPr>
          </a:p>
        </p:txBody>
      </p:sp>
      <p:graphicFrame>
        <p:nvGraphicFramePr>
          <p:cNvPr id="3" name="Table 2">
            <a:extLst>
              <a:ext uri="{FF2B5EF4-FFF2-40B4-BE49-F238E27FC236}">
                <a16:creationId xmlns:a16="http://schemas.microsoft.com/office/drawing/2014/main" id="{51A30F94-A8FD-45C2-AEF3-985CE23BDD3E}"/>
              </a:ext>
            </a:extLst>
          </p:cNvPr>
          <p:cNvGraphicFramePr>
            <a:graphicFrameLocks noGrp="1"/>
          </p:cNvGraphicFramePr>
          <p:nvPr/>
        </p:nvGraphicFramePr>
        <p:xfrm>
          <a:off x="2361643" y="1797706"/>
          <a:ext cx="7468714" cy="4407176"/>
        </p:xfrm>
        <a:graphic>
          <a:graphicData uri="http://schemas.openxmlformats.org/drawingml/2006/table">
            <a:tbl>
              <a:tblPr/>
              <a:tblGrid>
                <a:gridCol w="3392989">
                  <a:extLst>
                    <a:ext uri="{9D8B030D-6E8A-4147-A177-3AD203B41FA5}">
                      <a16:colId xmlns:a16="http://schemas.microsoft.com/office/drawing/2014/main" val="144244498"/>
                    </a:ext>
                  </a:extLst>
                </a:gridCol>
                <a:gridCol w="4075725">
                  <a:extLst>
                    <a:ext uri="{9D8B030D-6E8A-4147-A177-3AD203B41FA5}">
                      <a16:colId xmlns:a16="http://schemas.microsoft.com/office/drawing/2014/main" val="2488402078"/>
                    </a:ext>
                  </a:extLst>
                </a:gridCol>
              </a:tblGrid>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language: java</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03658202"/>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sudo: false</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64463154"/>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install: true</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53055786"/>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addons:</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08049907"/>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sonarcloud:</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12408089"/>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organization: "your_organization_key"</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7732307"/>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token:</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3345843"/>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secure: "$SONAR_TOKEN"</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274059885"/>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jdk:</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31354131"/>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 oraclejdk8</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98673241"/>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script:</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73823197"/>
                  </a:ext>
                </a:extLst>
              </a:tr>
              <a:tr h="454617">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 mvn clean org.jacoco:jacoco-maven-plugin:prepare-agent package sonar:sonar</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76938394"/>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cache:</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90889995"/>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directories:</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75952169"/>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a:effectLst/>
                        </a:rPr>
                        <a:t>- '$HOME/.m2/repository'</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82728012"/>
                  </a:ext>
                </a:extLst>
              </a:tr>
              <a:tr h="259781">
                <a:tc>
                  <a:txBody>
                    <a:bodyPr/>
                    <a:lstStyle/>
                    <a:p>
                      <a:pPr algn="r"/>
                      <a:endParaRPr lang="en-US" sz="1300">
                        <a:solidFill>
                          <a:srgbClr val="AFAFAF"/>
                        </a:solidFill>
                        <a:effectLst/>
                      </a:endParaRPr>
                    </a:p>
                  </a:txBody>
                  <a:tcPr marL="64945" marR="64945" marT="32473" marB="32473" anchor="ctr">
                    <a:lnL>
                      <a:noFill/>
                    </a:lnL>
                    <a:lnR w="28575" cap="flat" cmpd="sng" algn="ctr">
                      <a:solidFill>
                        <a:srgbClr val="267438"/>
                      </a:solidFill>
                      <a:prstDash val="solid"/>
                      <a:round/>
                      <a:headEnd type="none" w="med" len="med"/>
                      <a:tailEnd type="none" w="med" len="med"/>
                    </a:lnR>
                    <a:lnT>
                      <a:noFill/>
                    </a:lnT>
                    <a:lnB>
                      <a:noFill/>
                    </a:lnB>
                  </a:tcPr>
                </a:tc>
                <a:tc>
                  <a:txBody>
                    <a:bodyPr/>
                    <a:lstStyle/>
                    <a:p>
                      <a:r>
                        <a:rPr lang="en-US" sz="1300" dirty="0">
                          <a:effectLst/>
                        </a:rPr>
                        <a:t>- '$HOME/.sonar/cache'</a:t>
                      </a:r>
                    </a:p>
                  </a:txBody>
                  <a:tcPr marL="94712" marR="64945" marT="32473" marB="32473" anchor="ctr">
                    <a:lnL w="28575" cap="flat" cmpd="sng" algn="ctr">
                      <a:solidFill>
                        <a:srgbClr val="267438"/>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83404044"/>
                  </a:ext>
                </a:extLst>
              </a:tr>
            </a:tbl>
          </a:graphicData>
        </a:graphic>
      </p:graphicFrame>
      <p:sp>
        <p:nvSpPr>
          <p:cNvPr id="4" name="Rectangle 1">
            <a:extLst>
              <a:ext uri="{FF2B5EF4-FFF2-40B4-BE49-F238E27FC236}">
                <a16:creationId xmlns:a16="http://schemas.microsoft.com/office/drawing/2014/main" id="{3C976172-7A23-4771-B1D3-7D4B85C944B3}"/>
              </a:ext>
            </a:extLst>
          </p:cNvPr>
          <p:cNvSpPr>
            <a:spLocks noChangeArrowheads="1"/>
          </p:cNvSpPr>
          <p:nvPr/>
        </p:nvSpPr>
        <p:spPr bwMode="auto">
          <a:xfrm>
            <a:off x="2362200" y="179705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ea typeface="raleway"/>
              </a:rPr>
              <a:t>Finally, we need to add a </a:t>
            </a:r>
            <a:r>
              <a:rPr kumimoji="0" lang="en-US" altLang="en-US" sz="1300" b="0" i="1" u="none" strike="noStrike" cap="none" normalizeH="0" baseline="0">
                <a:ln>
                  <a:noFill/>
                </a:ln>
                <a:solidFill>
                  <a:srgbClr val="333333"/>
                </a:solidFill>
                <a:effectLst/>
                <a:latin typeface="Arial" panose="020B0604020202020204" pitchFamily="34" charset="0"/>
                <a:ea typeface="raleway"/>
              </a:rPr>
              <a:t>.travis.yml </a:t>
            </a:r>
            <a:r>
              <a:rPr kumimoji="0" lang="en-US" altLang="en-US" sz="1300" b="0" i="0" u="none" strike="noStrike" cap="none" normalizeH="0" baseline="0">
                <a:ln>
                  <a:noFill/>
                </a:ln>
                <a:solidFill>
                  <a:srgbClr val="333333"/>
                </a:solidFill>
                <a:effectLst/>
                <a:latin typeface="Arial" panose="020B0604020202020204" pitchFamily="34" charset="0"/>
                <a:ea typeface="raleway"/>
              </a:rPr>
              <a:t>file to the root of our project with the following content: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836126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How Sonar Works ?</a:t>
            </a:r>
            <a:endParaRPr lang="en-US" dirty="0">
              <a:latin typeface="ING Me" panose="02000506040000020004"/>
            </a:endParaRPr>
          </a:p>
        </p:txBody>
      </p:sp>
      <p:pic>
        <p:nvPicPr>
          <p:cNvPr id="4" name="Picture 3">
            <a:extLst>
              <a:ext uri="{FF2B5EF4-FFF2-40B4-BE49-F238E27FC236}">
                <a16:creationId xmlns:a16="http://schemas.microsoft.com/office/drawing/2014/main" id="{6D12BF27-0016-4405-9E7B-51AD08E9B9C4}"/>
              </a:ext>
            </a:extLst>
          </p:cNvPr>
          <p:cNvPicPr>
            <a:picLocks noChangeAspect="1"/>
          </p:cNvPicPr>
          <p:nvPr/>
        </p:nvPicPr>
        <p:blipFill>
          <a:blip r:embed="rId3"/>
          <a:stretch>
            <a:fillRect/>
          </a:stretch>
        </p:blipFill>
        <p:spPr>
          <a:xfrm>
            <a:off x="1333500" y="2195512"/>
            <a:ext cx="9525000" cy="3980001"/>
          </a:xfrm>
          <a:prstGeom prst="rect">
            <a:avLst/>
          </a:prstGeom>
        </p:spPr>
      </p:pic>
    </p:spTree>
    <p:extLst>
      <p:ext uri="{BB962C8B-B14F-4D97-AF65-F5344CB8AC3E}">
        <p14:creationId xmlns:p14="http://schemas.microsoft.com/office/powerpoint/2010/main" val="5842957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Sonar CI: </a:t>
            </a:r>
            <a:endParaRPr lang="en-US" dirty="0">
              <a:latin typeface="ING Me" panose="02000506040000020004"/>
            </a:endParaRPr>
          </a:p>
        </p:txBody>
      </p:sp>
      <p:pic>
        <p:nvPicPr>
          <p:cNvPr id="4" name="Picture 3">
            <a:extLst>
              <a:ext uri="{FF2B5EF4-FFF2-40B4-BE49-F238E27FC236}">
                <a16:creationId xmlns:a16="http://schemas.microsoft.com/office/drawing/2014/main" id="{33F4A138-E6BB-4651-9F4E-8F2F8E09E422}"/>
              </a:ext>
            </a:extLst>
          </p:cNvPr>
          <p:cNvPicPr>
            <a:picLocks noChangeAspect="1"/>
          </p:cNvPicPr>
          <p:nvPr/>
        </p:nvPicPr>
        <p:blipFill>
          <a:blip r:embed="rId3"/>
          <a:stretch>
            <a:fillRect/>
          </a:stretch>
        </p:blipFill>
        <p:spPr>
          <a:xfrm>
            <a:off x="2001077" y="1077907"/>
            <a:ext cx="8847897" cy="5080005"/>
          </a:xfrm>
          <a:prstGeom prst="rect">
            <a:avLst/>
          </a:prstGeom>
        </p:spPr>
      </p:pic>
    </p:spTree>
    <p:extLst>
      <p:ext uri="{BB962C8B-B14F-4D97-AF65-F5344CB8AC3E}">
        <p14:creationId xmlns:p14="http://schemas.microsoft.com/office/powerpoint/2010/main" val="4139457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r>
              <a:rPr lang="en-US" dirty="0"/>
              <a:t>SonarQube Features:</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3631763"/>
          </a:xfrm>
          <a:prstGeom prst="rect">
            <a:avLst/>
          </a:prstGeom>
        </p:spPr>
        <p:txBody>
          <a:bodyPr wrap="square">
            <a:spAutoFit/>
          </a:bodyPr>
          <a:lstStyle/>
          <a:p>
            <a:r>
              <a:rPr lang="en-US" b="1" dirty="0" err="1"/>
              <a:t>upports</a:t>
            </a:r>
            <a:r>
              <a:rPr lang="en-US" b="1" dirty="0"/>
              <a:t> languages:</a:t>
            </a:r>
            <a:r>
              <a:rPr lang="en-US" dirty="0"/>
              <a:t> Java, C/C++, Objective-C, C#, PHP, Flex, Groovy, JavaScript, Python, PL/SQL, COBOL, etc. (note that some of them are commercial)</a:t>
            </a:r>
          </a:p>
          <a:p>
            <a:r>
              <a:rPr lang="en-US" dirty="0"/>
              <a:t>Can also be used in Android development.</a:t>
            </a:r>
          </a:p>
          <a:p>
            <a:r>
              <a:rPr lang="en-US" dirty="0"/>
              <a:t>Offers reports on duplicated code, coding standards, unit tests, code coverage, code complexity, potential </a:t>
            </a:r>
            <a:r>
              <a:rPr lang="en-US" dirty="0" err="1"/>
              <a:t>bugs,comments</a:t>
            </a:r>
            <a:r>
              <a:rPr lang="en-US" dirty="0"/>
              <a:t> and design and architecture.</a:t>
            </a:r>
          </a:p>
          <a:p>
            <a:r>
              <a:rPr lang="en-US" dirty="0"/>
              <a:t>Records metrics history and provides evolution graphs (“time machine”) and differential views.</a:t>
            </a:r>
          </a:p>
          <a:p>
            <a:r>
              <a:rPr lang="en-US" dirty="0"/>
              <a:t>Provides fully automated analyses: integrates with Maven, Ant, Gradle and continuous integration tools (Atlassian Bamboo, Jenkins, Hudson, etc.).</a:t>
            </a:r>
          </a:p>
          <a:p>
            <a:r>
              <a:rPr lang="en-US" dirty="0"/>
              <a:t>Integrates with the Eclipse development environment</a:t>
            </a:r>
          </a:p>
          <a:p>
            <a:r>
              <a:rPr lang="en-US" dirty="0"/>
              <a:t>Integrates with external tools: JIRA, Mantis, LDAP, Fortify, etc.</a:t>
            </a:r>
          </a:p>
          <a:p>
            <a:r>
              <a:rPr lang="en-US" dirty="0"/>
              <a:t>Is expandable with the use of plugins.</a:t>
            </a:r>
          </a:p>
          <a:p>
            <a:r>
              <a:rPr lang="en-US" dirty="0"/>
              <a:t>Implements the </a:t>
            </a:r>
            <a:r>
              <a:rPr lang="en-US" dirty="0">
                <a:hlinkClick r:id="rId3" tooltip="SQALE"/>
              </a:rPr>
              <a:t>SQALE</a:t>
            </a:r>
            <a:r>
              <a:rPr lang="en-US" dirty="0"/>
              <a:t> methodology to compute </a:t>
            </a:r>
            <a:r>
              <a:rPr lang="en-US" dirty="0">
                <a:hlinkClick r:id="rId4" tooltip="Technical debt"/>
              </a:rPr>
              <a:t>technical debt</a:t>
            </a:r>
            <a:r>
              <a:rPr lang="en-US" dirty="0"/>
              <a:t>. (wiki)</a:t>
            </a:r>
          </a:p>
          <a:p>
            <a:endParaRPr lang="en-US" sz="1400" dirty="0">
              <a:latin typeface="ING Me" panose="02000506040000020004"/>
            </a:endParaRPr>
          </a:p>
        </p:txBody>
      </p:sp>
    </p:spTree>
    <p:extLst>
      <p:ext uri="{BB962C8B-B14F-4D97-AF65-F5344CB8AC3E}">
        <p14:creationId xmlns:p14="http://schemas.microsoft.com/office/powerpoint/2010/main" val="24198082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How Sonar Works ?</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646331"/>
          </a:xfrm>
          <a:prstGeom prst="rect">
            <a:avLst/>
          </a:prstGeom>
        </p:spPr>
        <p:txBody>
          <a:bodyPr wrap="square">
            <a:spAutoFit/>
          </a:bodyPr>
          <a:lstStyle/>
          <a:p>
            <a:r>
              <a:rPr lang="en-US" dirty="0"/>
              <a:t>Sonar uses various static &amp; dynamic code analysis tools such as </a:t>
            </a:r>
            <a:r>
              <a:rPr lang="en-US" dirty="0" err="1"/>
              <a:t>Checkstyle</a:t>
            </a:r>
            <a:r>
              <a:rPr lang="en-US" dirty="0"/>
              <a:t>, PMD, </a:t>
            </a:r>
            <a:r>
              <a:rPr lang="en-US" dirty="0" err="1"/>
              <a:t>FindBugs</a:t>
            </a:r>
            <a:r>
              <a:rPr lang="en-US" dirty="0"/>
              <a:t> , </a:t>
            </a:r>
            <a:r>
              <a:rPr lang="en-US" dirty="0" err="1"/>
              <a:t>FxCop</a:t>
            </a:r>
            <a:r>
              <a:rPr lang="en-US" dirty="0"/>
              <a:t> , Gendarme and many more to extract software metrics, which then can be used to improve software quality. Provides lots of plugins.</a:t>
            </a:r>
            <a:endParaRPr lang="en-US" sz="1400" dirty="0">
              <a:latin typeface="ING Me" panose="02000506040000020004"/>
            </a:endParaRPr>
          </a:p>
        </p:txBody>
      </p:sp>
    </p:spTree>
    <p:extLst>
      <p:ext uri="{BB962C8B-B14F-4D97-AF65-F5344CB8AC3E}">
        <p14:creationId xmlns:p14="http://schemas.microsoft.com/office/powerpoint/2010/main" val="35274850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Overview of SonarQube</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3631763"/>
          </a:xfrm>
          <a:prstGeom prst="rect">
            <a:avLst/>
          </a:prstGeom>
        </p:spPr>
        <p:txBody>
          <a:bodyPr wrap="square">
            <a:spAutoFit/>
          </a:bodyPr>
          <a:lstStyle/>
          <a:p>
            <a:r>
              <a:rPr lang="en-US" dirty="0">
                <a:latin typeface="ING Me" panose="02000506040000020004"/>
              </a:rPr>
              <a:t>SonarQube (formerly Sonar)[2] is an open-source platform developed by </a:t>
            </a:r>
            <a:r>
              <a:rPr lang="en-US" dirty="0" err="1">
                <a:latin typeface="ING Me" panose="02000506040000020004"/>
              </a:rPr>
              <a:t>SonarSource</a:t>
            </a:r>
            <a:r>
              <a:rPr lang="en-US" dirty="0">
                <a:latin typeface="ING Me" panose="02000506040000020004"/>
              </a:rPr>
              <a:t> for continuous inspection of code quality to perform automatic reviews with static analysis of code to detect bugs, code smells, and security vulnerabilities on 20+ programming languages. SonarQube offers reports on duplicated code, coding standards, unit tests, code coverage, code complexity, comments, bugs, and security vulnerabilities.</a:t>
            </a:r>
          </a:p>
          <a:p>
            <a:r>
              <a:rPr lang="en-US" dirty="0">
                <a:latin typeface="ING Me" panose="02000506040000020004"/>
              </a:rPr>
              <a:t>SonarQube can record metrics history and provides evolution graphs. SonarQube provides fully automated analysis and integration with Maven, Ant, Gradle, </a:t>
            </a:r>
            <a:r>
              <a:rPr lang="en-US" dirty="0" err="1">
                <a:latin typeface="ING Me" panose="02000506040000020004"/>
              </a:rPr>
              <a:t>MSBuild</a:t>
            </a:r>
            <a:r>
              <a:rPr lang="en-US" dirty="0">
                <a:latin typeface="ING Me" panose="02000506040000020004"/>
              </a:rPr>
              <a:t> and continuous integration tools (Atlassian Bamboo, Jenkins, Hudson, etc.).</a:t>
            </a:r>
          </a:p>
          <a:p>
            <a:endParaRPr lang="en-US" dirty="0">
              <a:latin typeface="ING Me" panose="02000506040000020004"/>
            </a:endParaRPr>
          </a:p>
          <a:p>
            <a:r>
              <a:rPr lang="en-US" dirty="0">
                <a:latin typeface="ING Me" panose="02000506040000020004"/>
              </a:rPr>
              <a:t>SonarQube integrates with Eclipse, Visual Studio, and IntelliJ IDEA development environments through the </a:t>
            </a:r>
            <a:r>
              <a:rPr lang="en-US" dirty="0" err="1">
                <a:latin typeface="ING Me" panose="02000506040000020004"/>
              </a:rPr>
              <a:t>SonarLint</a:t>
            </a:r>
            <a:r>
              <a:rPr lang="en-US" dirty="0">
                <a:latin typeface="ING Me" panose="02000506040000020004"/>
              </a:rPr>
              <a:t> plug-ins, and also integrates with external tools like LDAP, Active Directory, GitHub, and others. SonarQube is expandable with the use of plug-ins.</a:t>
            </a:r>
          </a:p>
          <a:p>
            <a:endParaRPr lang="en-US" dirty="0">
              <a:latin typeface="ING Me" panose="02000506040000020004"/>
            </a:endParaRPr>
          </a:p>
          <a:p>
            <a:endParaRPr lang="en-US" sz="1400" dirty="0">
              <a:latin typeface="ING Me" panose="02000506040000020004"/>
            </a:endParaRPr>
          </a:p>
        </p:txBody>
      </p:sp>
    </p:spTree>
    <p:extLst>
      <p:ext uri="{BB962C8B-B14F-4D97-AF65-F5344CB8AC3E}">
        <p14:creationId xmlns:p14="http://schemas.microsoft.com/office/powerpoint/2010/main" val="11380803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t>Technical debt</a:t>
            </a:r>
            <a:r>
              <a:rPr lang="en-US" b="0" dirty="0"/>
              <a:t> </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5909310"/>
          </a:xfrm>
          <a:prstGeom prst="rect">
            <a:avLst/>
          </a:prstGeom>
        </p:spPr>
        <p:txBody>
          <a:bodyPr wrap="square">
            <a:spAutoFit/>
          </a:bodyPr>
          <a:lstStyle/>
          <a:p>
            <a:r>
              <a:rPr lang="en-US" b="1" dirty="0"/>
              <a:t>Technical debt</a:t>
            </a:r>
            <a:r>
              <a:rPr lang="en-US" dirty="0"/>
              <a:t> is caused by the 7 deadly sins of the developer:</a:t>
            </a:r>
          </a:p>
          <a:p>
            <a:endParaRPr lang="en-US" b="1" dirty="0"/>
          </a:p>
          <a:p>
            <a:r>
              <a:rPr lang="en-US" b="1" dirty="0"/>
              <a:t>Duplications:</a:t>
            </a:r>
            <a:r>
              <a:rPr lang="en-US" dirty="0"/>
              <a:t> SonarQube has a </a:t>
            </a:r>
            <a:r>
              <a:rPr lang="en-US" b="1" dirty="0"/>
              <a:t>copy/paste</a:t>
            </a:r>
            <a:r>
              <a:rPr lang="en-US" dirty="0"/>
              <a:t> detection engine for to find duplications</a:t>
            </a:r>
          </a:p>
          <a:p>
            <a:r>
              <a:rPr lang="en-US" b="1" dirty="0"/>
              <a:t>Bad distribution of complexity</a:t>
            </a:r>
            <a:r>
              <a:rPr lang="en-US" dirty="0"/>
              <a:t>: </a:t>
            </a:r>
            <a:r>
              <a:rPr lang="en-US" b="1" i="1" dirty="0"/>
              <a:t>Cyclomatic complexity</a:t>
            </a:r>
            <a:r>
              <a:rPr lang="en-US" dirty="0"/>
              <a:t> [</a:t>
            </a:r>
            <a:r>
              <a:rPr lang="en-US" dirty="0">
                <a:hlinkClick r:id="rId3"/>
              </a:rPr>
              <a:t>wiki</a:t>
            </a:r>
            <a:r>
              <a:rPr lang="en-US" dirty="0"/>
              <a:t>] (or McCabe metric)</a:t>
            </a:r>
          </a:p>
          <a:p>
            <a:r>
              <a:rPr lang="en-US" b="1" dirty="0"/>
              <a:t>Spaghetti Design</a:t>
            </a:r>
            <a:br>
              <a:rPr lang="en-US" b="1" dirty="0"/>
            </a:br>
            <a:endParaRPr lang="en-US" dirty="0"/>
          </a:p>
          <a:p>
            <a:r>
              <a:rPr lang="en-US" b="1" dirty="0"/>
              <a:t>Lack of unit tests</a:t>
            </a:r>
            <a:endParaRPr lang="en-US" dirty="0"/>
          </a:p>
          <a:p>
            <a:r>
              <a:rPr lang="en-US" b="1" dirty="0"/>
              <a:t>No coding standards</a:t>
            </a:r>
            <a:endParaRPr lang="en-US" dirty="0"/>
          </a:p>
          <a:p>
            <a:r>
              <a:rPr lang="en-US" b="1" dirty="0"/>
              <a:t>Potential bugs</a:t>
            </a:r>
            <a:endParaRPr lang="en-US" dirty="0"/>
          </a:p>
          <a:p>
            <a:r>
              <a:rPr lang="en-US" b="1" dirty="0"/>
              <a:t>Not enough or too many comments or incorrect comments</a:t>
            </a:r>
          </a:p>
          <a:p>
            <a:r>
              <a:rPr lang="en-US"/>
              <a:t>Cyclomatic </a:t>
            </a:r>
            <a:r>
              <a:rPr lang="en-US" dirty="0"/>
              <a:t>Complexity was introduced by Thomas J. McCabe, and is the most popular and widely accepted method of measuring code complexity. The metric defines a formula to calculate the complexity of code by taking into account all the possible independent paths that program flow could follow.</a:t>
            </a:r>
          </a:p>
          <a:p>
            <a:r>
              <a:rPr lang="en-US" dirty="0"/>
              <a:t>The complexity M is then defined as</a:t>
            </a:r>
          </a:p>
          <a:p>
            <a:endParaRPr lang="en-US" dirty="0"/>
          </a:p>
          <a:p>
            <a:r>
              <a:rPr lang="en-US" dirty="0"/>
              <a:t>M = E − N + 2P</a:t>
            </a:r>
          </a:p>
          <a:p>
            <a:r>
              <a:rPr lang="en-US" dirty="0"/>
              <a:t>where</a:t>
            </a:r>
          </a:p>
          <a:p>
            <a:endParaRPr lang="en-US" dirty="0"/>
          </a:p>
          <a:p>
            <a:r>
              <a:rPr lang="en-US" dirty="0"/>
              <a:t>E = the number of edges of the graph.</a:t>
            </a:r>
          </a:p>
          <a:p>
            <a:r>
              <a:rPr lang="en-US" dirty="0"/>
              <a:t>N = the number of nodes of the graph.</a:t>
            </a:r>
          </a:p>
          <a:p>
            <a:r>
              <a:rPr lang="en-US" dirty="0"/>
              <a:t>P = the number of connected components.</a:t>
            </a:r>
          </a:p>
        </p:txBody>
      </p:sp>
    </p:spTree>
    <p:extLst>
      <p:ext uri="{BB962C8B-B14F-4D97-AF65-F5344CB8AC3E}">
        <p14:creationId xmlns:p14="http://schemas.microsoft.com/office/powerpoint/2010/main" val="42508884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b="0" dirty="0"/>
              <a:t>why analyze source code in the first place?</a:t>
            </a: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923330"/>
          </a:xfrm>
          <a:prstGeom prst="rect">
            <a:avLst/>
          </a:prstGeom>
        </p:spPr>
        <p:txBody>
          <a:bodyPr wrap="square">
            <a:spAutoFit/>
          </a:bodyPr>
          <a:lstStyle/>
          <a:p>
            <a:r>
              <a:rPr lang="en-US" dirty="0"/>
              <a:t>Let's start with a core question – why analyze source code in the first place? Very simply put, to ensure quality, reliability, and maintainability over the life-span of the project; a poorly written codebase is always more expensive to maintain.</a:t>
            </a:r>
            <a:endParaRPr lang="en-US" sz="1400" dirty="0">
              <a:latin typeface="ING Me" panose="02000506040000020004"/>
            </a:endParaRPr>
          </a:p>
        </p:txBody>
      </p:sp>
    </p:spTree>
    <p:extLst>
      <p:ext uri="{BB962C8B-B14F-4D97-AF65-F5344CB8AC3E}">
        <p14:creationId xmlns:p14="http://schemas.microsoft.com/office/powerpoint/2010/main" val="28819668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fontScale="90000"/>
          </a:bodyPr>
          <a:lstStyle/>
          <a:p>
            <a:r>
              <a:rPr lang="en-US" dirty="0"/>
              <a:t>Sonar Setup Instructions</a:t>
            </a:r>
            <a:br>
              <a:rPr lang="en-US" dirty="0"/>
            </a:b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723549"/>
          </a:xfrm>
          <a:prstGeom prst="rect">
            <a:avLst/>
          </a:prstGeom>
        </p:spPr>
        <p:txBody>
          <a:bodyPr wrap="square">
            <a:spAutoFit/>
          </a:bodyPr>
          <a:lstStyle/>
          <a:p>
            <a:endParaRPr lang="en-US" sz="2000" dirty="0">
              <a:latin typeface="ING Me" panose="02000506040000020004"/>
            </a:endParaRPr>
          </a:p>
          <a:p>
            <a:r>
              <a:rPr lang="en-US" dirty="0"/>
              <a:t>Fully integrated with DevOps tool chains it comes with:</a:t>
            </a:r>
          </a:p>
          <a:p>
            <a:r>
              <a:rPr lang="en-US" dirty="0"/>
              <a:t>built-in integration with most build tools, which enables in most cases a no configuration approach</a:t>
            </a:r>
          </a:p>
          <a:p>
            <a:r>
              <a:rPr lang="en-US" dirty="0"/>
              <a:t>easy integration with continuous integration engines such as Jenkins, Azure DevOps, TeamCity, Bamboo,…</a:t>
            </a:r>
          </a:p>
          <a:p>
            <a:r>
              <a:rPr lang="en-US" dirty="0"/>
              <a:t>support for numerous source configuration management tools such as Git, Subversion, CVS, Mercurial, …</a:t>
            </a:r>
          </a:p>
          <a:p>
            <a:endParaRPr lang="en-US" sz="1400" dirty="0">
              <a:latin typeface="ING Me" panose="02000506040000020004"/>
            </a:endParaRPr>
          </a:p>
        </p:txBody>
      </p:sp>
    </p:spTree>
    <p:extLst>
      <p:ext uri="{BB962C8B-B14F-4D97-AF65-F5344CB8AC3E}">
        <p14:creationId xmlns:p14="http://schemas.microsoft.com/office/powerpoint/2010/main" val="31823252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2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Overview of SonarQube</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138773"/>
          </a:xfrm>
          <a:prstGeom prst="rect">
            <a:avLst/>
          </a:prstGeom>
        </p:spPr>
        <p:txBody>
          <a:bodyPr wrap="square">
            <a:spAutoFit/>
          </a:bodyPr>
          <a:lstStyle/>
          <a:p>
            <a:endParaRPr lang="en-US" sz="2000" dirty="0">
              <a:latin typeface="ING Me" panose="02000506040000020004"/>
            </a:endParaRPr>
          </a:p>
          <a:p>
            <a:endParaRPr lang="en-US" sz="2000" dirty="0">
              <a:latin typeface="ING Me" panose="02000506040000020004"/>
            </a:endParaRPr>
          </a:p>
          <a:p>
            <a:endParaRPr lang="en-US" sz="1400" dirty="0">
              <a:latin typeface="ING Me" panose="02000506040000020004"/>
            </a:endParaRPr>
          </a:p>
          <a:p>
            <a:endParaRPr lang="en-US" sz="1400" dirty="0">
              <a:latin typeface="ING Me" panose="02000506040000020004"/>
            </a:endParaRPr>
          </a:p>
        </p:txBody>
      </p:sp>
      <p:pic>
        <p:nvPicPr>
          <p:cNvPr id="4098" name="Picture 2" descr="A SonarQube project homepage">
            <a:extLst>
              <a:ext uri="{FF2B5EF4-FFF2-40B4-BE49-F238E27FC236}">
                <a16:creationId xmlns:a16="http://schemas.microsoft.com/office/drawing/2014/main" id="{04B7B580-2269-41AA-AA83-1661B2FB7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75645"/>
            <a:ext cx="9753600" cy="525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00551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Learn Ansible Fundamentals  and Linux </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3077766"/>
          </a:xfrm>
          <a:prstGeom prst="rect">
            <a:avLst/>
          </a:prstGeom>
        </p:spPr>
        <p:txBody>
          <a:bodyPr wrap="square">
            <a:spAutoFit/>
          </a:bodyPr>
          <a:lstStyle/>
          <a:p>
            <a:r>
              <a:rPr lang="en-US" dirty="0"/>
              <a:t>Discovered issues can either be a Bug, Vulnerability, Code Smell, Coverage or Duplication. Each category has a corresponding number of issues or a percentage value.</a:t>
            </a:r>
          </a:p>
          <a:p>
            <a:r>
              <a:rPr lang="en-US" dirty="0"/>
              <a:t>Moreover, issues can have one of five different severity levels: </a:t>
            </a:r>
            <a:r>
              <a:rPr lang="en-US" i="1" dirty="0"/>
              <a:t>blocker, critical, major, minor</a:t>
            </a:r>
            <a:r>
              <a:rPr lang="en-US" dirty="0"/>
              <a:t> and </a:t>
            </a:r>
            <a:r>
              <a:rPr lang="en-US" i="1" dirty="0"/>
              <a:t>info.</a:t>
            </a:r>
            <a:r>
              <a:rPr lang="en-US" dirty="0"/>
              <a:t> Just in front of the project name is an icon that displays the Quality Gate status – passed (green) or failed (red).</a:t>
            </a:r>
          </a:p>
          <a:p>
            <a:r>
              <a:rPr lang="en-US" dirty="0"/>
              <a:t>Clicking on the project name will take us to a dedicated dashboard where we can explore issues particular to the project in greater detail.</a:t>
            </a:r>
          </a:p>
          <a:p>
            <a:r>
              <a:rPr lang="en-US" dirty="0"/>
              <a:t>We can see the project code, activity and perform administration tasks from the project dashboard – each available on a separate tab.</a:t>
            </a:r>
          </a:p>
          <a:p>
            <a:r>
              <a:rPr lang="en-US" dirty="0"/>
              <a:t>Though there is a global </a:t>
            </a:r>
            <a:r>
              <a:rPr lang="en-US" i="1" dirty="0"/>
              <a:t>Issues</a:t>
            </a:r>
            <a:r>
              <a:rPr lang="en-US" dirty="0"/>
              <a:t> tab, the </a:t>
            </a:r>
            <a:r>
              <a:rPr lang="en-US" i="1" dirty="0"/>
              <a:t>Issues</a:t>
            </a:r>
            <a:r>
              <a:rPr lang="en-US" dirty="0"/>
              <a:t> tab on the project dashboard display issues specific to the project concerned alone:</a:t>
            </a:r>
          </a:p>
          <a:p>
            <a:endParaRPr lang="en-US" sz="1400" dirty="0">
              <a:latin typeface="ING Me" panose="02000506040000020004"/>
            </a:endParaRPr>
          </a:p>
        </p:txBody>
      </p:sp>
    </p:spTree>
    <p:extLst>
      <p:ext uri="{BB962C8B-B14F-4D97-AF65-F5344CB8AC3E}">
        <p14:creationId xmlns:p14="http://schemas.microsoft.com/office/powerpoint/2010/main" val="20419848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Overview of SonarQube</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138773"/>
          </a:xfrm>
          <a:prstGeom prst="rect">
            <a:avLst/>
          </a:prstGeom>
        </p:spPr>
        <p:txBody>
          <a:bodyPr wrap="square">
            <a:spAutoFit/>
          </a:bodyPr>
          <a:lstStyle/>
          <a:p>
            <a:endParaRPr lang="en-US" sz="2000" dirty="0">
              <a:latin typeface="ING Me" panose="02000506040000020004"/>
            </a:endParaRPr>
          </a:p>
          <a:p>
            <a:endParaRPr lang="en-US" sz="2000" dirty="0">
              <a:latin typeface="ING Me" panose="02000506040000020004"/>
            </a:endParaRPr>
          </a:p>
          <a:p>
            <a:endParaRPr lang="en-US" sz="1400" dirty="0">
              <a:latin typeface="ING Me" panose="02000506040000020004"/>
            </a:endParaRPr>
          </a:p>
          <a:p>
            <a:endParaRPr lang="en-US" sz="1400" dirty="0">
              <a:latin typeface="ING Me" panose="02000506040000020004"/>
            </a:endParaRPr>
          </a:p>
        </p:txBody>
      </p:sp>
      <p:pic>
        <p:nvPicPr>
          <p:cNvPr id="6" name="Picture 5">
            <a:extLst>
              <a:ext uri="{FF2B5EF4-FFF2-40B4-BE49-F238E27FC236}">
                <a16:creationId xmlns:a16="http://schemas.microsoft.com/office/drawing/2014/main" id="{445AB9CC-E8B7-4EDC-9030-D53BE6D932AD}"/>
              </a:ext>
            </a:extLst>
          </p:cNvPr>
          <p:cNvPicPr>
            <a:picLocks noChangeAspect="1"/>
          </p:cNvPicPr>
          <p:nvPr/>
        </p:nvPicPr>
        <p:blipFill>
          <a:blip r:embed="rId3"/>
          <a:stretch>
            <a:fillRect/>
          </a:stretch>
        </p:blipFill>
        <p:spPr>
          <a:xfrm>
            <a:off x="847828" y="973962"/>
            <a:ext cx="10524519" cy="4923256"/>
          </a:xfrm>
          <a:prstGeom prst="rect">
            <a:avLst/>
          </a:prstGeom>
        </p:spPr>
      </p:pic>
    </p:spTree>
    <p:extLst>
      <p:ext uri="{BB962C8B-B14F-4D97-AF65-F5344CB8AC3E}">
        <p14:creationId xmlns:p14="http://schemas.microsoft.com/office/powerpoint/2010/main" val="29796435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Learn Ansible Fundamentals  and Linux </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969770"/>
          </a:xfrm>
          <a:prstGeom prst="rect">
            <a:avLst/>
          </a:prstGeom>
        </p:spPr>
        <p:txBody>
          <a:bodyPr wrap="square">
            <a:spAutoFit/>
          </a:bodyPr>
          <a:lstStyle/>
          <a:p>
            <a:r>
              <a:rPr lang="en-US" dirty="0"/>
              <a:t>The issues tab always display the category, severity level, tag(s), and the calculated effort (regarding time) it will take to rectify an issue.</a:t>
            </a:r>
          </a:p>
          <a:p>
            <a:r>
              <a:rPr lang="en-US" dirty="0"/>
              <a:t>From the issues tab, it's possible to assign an issue to another user, comment on it, and change its severity level. Clicking on the issue itself will show more detail about the issue.</a:t>
            </a:r>
          </a:p>
          <a:p>
            <a:r>
              <a:rPr lang="en-US" dirty="0"/>
              <a:t>The issue tab comes with sophisticated filters to the left. These are good for pinpointing issues. So how can one know if the codebase is healthy enough for deployment into production? That's what Quality Gate is for.</a:t>
            </a:r>
          </a:p>
          <a:p>
            <a:endParaRPr lang="en-US" sz="1400" dirty="0">
              <a:latin typeface="ING Me" panose="02000506040000020004"/>
            </a:endParaRPr>
          </a:p>
        </p:txBody>
      </p:sp>
    </p:spTree>
    <p:extLst>
      <p:ext uri="{BB962C8B-B14F-4D97-AF65-F5344CB8AC3E}">
        <p14:creationId xmlns:p14="http://schemas.microsoft.com/office/powerpoint/2010/main" val="286052597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fontScale="90000"/>
          </a:bodyPr>
          <a:lstStyle/>
          <a:p>
            <a:r>
              <a:rPr lang="en-US" dirty="0"/>
              <a:t> SonarQube Quality Gate</a:t>
            </a:r>
            <a:br>
              <a:rPr lang="en-US" dirty="0"/>
            </a:br>
            <a:endParaRPr lang="en-US" dirty="0">
              <a:latin typeface="ING Me" panose="02000506040000020004"/>
            </a:endParaRP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5570756"/>
          </a:xfrm>
          <a:prstGeom prst="rect">
            <a:avLst/>
          </a:prstGeom>
        </p:spPr>
        <p:txBody>
          <a:bodyPr wrap="square">
            <a:spAutoFit/>
          </a:bodyPr>
          <a:lstStyle/>
          <a:p>
            <a:r>
              <a:rPr lang="en-US" dirty="0"/>
              <a:t>A Quality Gate is a set of conditions the project must meet before it can qualify for production release. </a:t>
            </a:r>
            <a:r>
              <a:rPr lang="en-US" b="1" dirty="0"/>
              <a:t>It answers one question: can I push my code to production in its current state or not?</a:t>
            </a:r>
            <a:endParaRPr lang="en-US" dirty="0"/>
          </a:p>
          <a:p>
            <a:r>
              <a:rPr lang="en-US" dirty="0"/>
              <a:t>Ensuring code quality of “new” code while fixing existing ones is one good way to maintain a good codebase over time. The Quality Gate facilitates setting up rules for validating every new code added to the codebase on subsequent analysis.</a:t>
            </a:r>
          </a:p>
          <a:p>
            <a:r>
              <a:rPr lang="en-US" dirty="0"/>
              <a:t>The conditions set in the Quality Gate still affect unmodified code segments. If we can prevent new issues arising, over time, we'll eliminate all issues.</a:t>
            </a:r>
          </a:p>
          <a:p>
            <a:r>
              <a:rPr lang="en-US" dirty="0"/>
              <a:t>This approach is comparable to </a:t>
            </a:r>
            <a:r>
              <a:rPr lang="en-US" dirty="0">
                <a:hlinkClick r:id="rId3"/>
              </a:rPr>
              <a:t>fixing the water leakage</a:t>
            </a:r>
            <a:r>
              <a:rPr lang="en-US" dirty="0"/>
              <a:t> from the source. </a:t>
            </a:r>
            <a:r>
              <a:rPr lang="en-US" b="1" dirty="0"/>
              <a:t>This brings us to a particular term – Leakage Period. This is the period between two analyses/versions of the project</a:t>
            </a:r>
            <a:r>
              <a:rPr lang="en-US" dirty="0"/>
              <a:t>.</a:t>
            </a:r>
          </a:p>
          <a:p>
            <a:r>
              <a:rPr lang="en-US" dirty="0"/>
              <a:t>If we rerun the analysis, on the same project, the overview tab of the project dashboard will show results for the leak period:</a:t>
            </a:r>
          </a:p>
          <a:p>
            <a:endParaRPr lang="en-US" dirty="0"/>
          </a:p>
          <a:p>
            <a:r>
              <a:rPr lang="en-US" dirty="0"/>
              <a:t>The default configuration for </a:t>
            </a:r>
            <a:r>
              <a:rPr lang="en-US" i="1" dirty="0"/>
              <a:t>SonarQube way </a:t>
            </a:r>
            <a:r>
              <a:rPr lang="en-US" dirty="0"/>
              <a:t>flags the code as failed if:</a:t>
            </a:r>
          </a:p>
          <a:p>
            <a:r>
              <a:rPr lang="en-US" dirty="0"/>
              <a:t>the coverage on new code is less than 80%</a:t>
            </a:r>
          </a:p>
          <a:p>
            <a:r>
              <a:rPr lang="en-US" dirty="0"/>
              <a:t>percentage of duplicated lines on new code is greater than 3</a:t>
            </a:r>
          </a:p>
          <a:p>
            <a:r>
              <a:rPr lang="en-US" dirty="0"/>
              <a:t>maintainability, reliability or security rating is worse than A</a:t>
            </a:r>
          </a:p>
          <a:p>
            <a:r>
              <a:rPr lang="en-US" dirty="0"/>
              <a:t>With this understanding, we can create a custom Quality Gate.</a:t>
            </a:r>
          </a:p>
          <a:p>
            <a:endParaRPr lang="en-US" dirty="0"/>
          </a:p>
          <a:p>
            <a:endParaRPr lang="en-US" dirty="0"/>
          </a:p>
          <a:p>
            <a:endParaRPr lang="en-US" sz="1400" dirty="0">
              <a:latin typeface="ING Me" panose="02000506040000020004"/>
            </a:endParaRPr>
          </a:p>
        </p:txBody>
      </p:sp>
    </p:spTree>
    <p:extLst>
      <p:ext uri="{BB962C8B-B14F-4D97-AF65-F5344CB8AC3E}">
        <p14:creationId xmlns:p14="http://schemas.microsoft.com/office/powerpoint/2010/main" val="17057534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pPr algn="ctr"/>
            <a:r>
              <a:rPr lang="en-US" dirty="0">
                <a:latin typeface="ING Me" panose="02000506040000020004"/>
              </a:rPr>
              <a:t>Overview of SonarQube</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138773"/>
          </a:xfrm>
          <a:prstGeom prst="rect">
            <a:avLst/>
          </a:prstGeom>
        </p:spPr>
        <p:txBody>
          <a:bodyPr wrap="square">
            <a:spAutoFit/>
          </a:bodyPr>
          <a:lstStyle/>
          <a:p>
            <a:endParaRPr lang="en-US" sz="2000" dirty="0">
              <a:latin typeface="ING Me" panose="02000506040000020004"/>
            </a:endParaRPr>
          </a:p>
          <a:p>
            <a:endParaRPr lang="en-US" sz="2000" dirty="0">
              <a:latin typeface="ING Me" panose="02000506040000020004"/>
            </a:endParaRPr>
          </a:p>
          <a:p>
            <a:endParaRPr lang="en-US" sz="1400" dirty="0">
              <a:latin typeface="ING Me" panose="02000506040000020004"/>
            </a:endParaRPr>
          </a:p>
          <a:p>
            <a:endParaRPr lang="en-US" sz="1400" dirty="0">
              <a:latin typeface="ING Me" panose="02000506040000020004"/>
            </a:endParaRPr>
          </a:p>
        </p:txBody>
      </p:sp>
      <p:pic>
        <p:nvPicPr>
          <p:cNvPr id="4" name="Picture 3">
            <a:extLst>
              <a:ext uri="{FF2B5EF4-FFF2-40B4-BE49-F238E27FC236}">
                <a16:creationId xmlns:a16="http://schemas.microsoft.com/office/drawing/2014/main" id="{B237CDD1-3912-44DB-BF5A-DBCCEC32F24F}"/>
              </a:ext>
            </a:extLst>
          </p:cNvPr>
          <p:cNvPicPr>
            <a:picLocks noChangeAspect="1"/>
          </p:cNvPicPr>
          <p:nvPr/>
        </p:nvPicPr>
        <p:blipFill>
          <a:blip r:embed="rId3"/>
          <a:stretch>
            <a:fillRect/>
          </a:stretch>
        </p:blipFill>
        <p:spPr>
          <a:xfrm>
            <a:off x="847828" y="1020065"/>
            <a:ext cx="10654375" cy="5314474"/>
          </a:xfrm>
          <a:prstGeom prst="rect">
            <a:avLst/>
          </a:prstGeom>
        </p:spPr>
      </p:pic>
    </p:spTree>
    <p:extLst>
      <p:ext uri="{BB962C8B-B14F-4D97-AF65-F5344CB8AC3E}">
        <p14:creationId xmlns:p14="http://schemas.microsoft.com/office/powerpoint/2010/main" val="40982470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BF02-2476-D741-95DD-B65372C97E33}"/>
              </a:ext>
            </a:extLst>
          </p:cNvPr>
          <p:cNvSpPr>
            <a:spLocks noGrp="1"/>
          </p:cNvSpPr>
          <p:nvPr>
            <p:ph type="title"/>
          </p:nvPr>
        </p:nvSpPr>
        <p:spPr/>
        <p:txBody>
          <a:bodyPr>
            <a:normAutofit/>
          </a:bodyPr>
          <a:lstStyle/>
          <a:p>
            <a:r>
              <a:rPr lang="en-US" dirty="0"/>
              <a:t>Adding Custom Quality Gate</a:t>
            </a:r>
          </a:p>
        </p:txBody>
      </p:sp>
      <p:sp>
        <p:nvSpPr>
          <p:cNvPr id="49" name="Rectangle 48">
            <a:extLst>
              <a:ext uri="{FF2B5EF4-FFF2-40B4-BE49-F238E27FC236}">
                <a16:creationId xmlns:a16="http://schemas.microsoft.com/office/drawing/2014/main" id="{75EDD57E-5631-4D92-B07C-0EC5B1CEC49B}"/>
              </a:ext>
            </a:extLst>
          </p:cNvPr>
          <p:cNvSpPr/>
          <p:nvPr/>
        </p:nvSpPr>
        <p:spPr>
          <a:xfrm>
            <a:off x="387069" y="1075645"/>
            <a:ext cx="11344172" cy="1723549"/>
          </a:xfrm>
          <a:prstGeom prst="rect">
            <a:avLst/>
          </a:prstGeom>
        </p:spPr>
        <p:txBody>
          <a:bodyPr wrap="square">
            <a:spAutoFit/>
          </a:bodyPr>
          <a:lstStyle/>
          <a:p>
            <a:endParaRPr lang="en-US" sz="2000" dirty="0">
              <a:latin typeface="ING Me" panose="02000506040000020004"/>
            </a:endParaRPr>
          </a:p>
          <a:p>
            <a:r>
              <a:rPr lang="en-US" dirty="0"/>
              <a:t>Fully integrated with DevOps tool chains it comes with:</a:t>
            </a:r>
          </a:p>
          <a:p>
            <a:r>
              <a:rPr lang="en-US" dirty="0"/>
              <a:t>built-in integration with most build tools, which enables in most cases a no configuration approach</a:t>
            </a:r>
          </a:p>
          <a:p>
            <a:r>
              <a:rPr lang="en-US" dirty="0"/>
              <a:t>easy integration with continuous integration engines such as Jenkins, Azure DevOps, TeamCity, Bamboo,…</a:t>
            </a:r>
          </a:p>
          <a:p>
            <a:r>
              <a:rPr lang="en-US" dirty="0"/>
              <a:t>support for numerous source configuration management tools such as Git, Subversion, CVS, Mercurial, …</a:t>
            </a:r>
          </a:p>
          <a:p>
            <a:endParaRPr lang="en-US" sz="1400" dirty="0">
              <a:latin typeface="ING Me" panose="02000506040000020004"/>
            </a:endParaRPr>
          </a:p>
        </p:txBody>
      </p:sp>
    </p:spTree>
    <p:extLst>
      <p:ext uri="{BB962C8B-B14F-4D97-AF65-F5344CB8AC3E}">
        <p14:creationId xmlns:p14="http://schemas.microsoft.com/office/powerpoint/2010/main" val="302696254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eme3_24072018">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3_24072018" id="{91819D46-EC97-4043-8C24-582A39E5D826}" vid="{6F0DD1F3-34C4-4196-B18A-E3C0384D939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6589</TotalTime>
  <Words>1877</Words>
  <Application>Microsoft Office PowerPoint</Application>
  <PresentationFormat>Widescreen</PresentationFormat>
  <Paragraphs>160</Paragraphs>
  <Slides>23</Slides>
  <Notes>22</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6" baseType="lpstr">
      <vt:lpstr>ING Me</vt:lpstr>
      <vt:lpstr>Novecento Book</vt:lpstr>
      <vt:lpstr>Arial</vt:lpstr>
      <vt:lpstr>Calibri</vt:lpstr>
      <vt:lpstr>Calibri Light</vt:lpstr>
      <vt:lpstr>Symbol</vt:lpstr>
      <vt:lpstr>Webdings</vt:lpstr>
      <vt:lpstr>Wingdings</vt:lpstr>
      <vt:lpstr>Wingdings 2</vt:lpstr>
      <vt:lpstr>1_Office Theme</vt:lpstr>
      <vt:lpstr>2_HCL Template</vt:lpstr>
      <vt:lpstr>Theme3_24072018</vt:lpstr>
      <vt:lpstr>think-cell Slide</vt:lpstr>
      <vt:lpstr>PowerPoint Presentation</vt:lpstr>
      <vt:lpstr>Overview of SonarQube</vt:lpstr>
      <vt:lpstr>Overview of SonarQube</vt:lpstr>
      <vt:lpstr>Learn Ansible Fundamentals  and Linux </vt:lpstr>
      <vt:lpstr>Overview of SonarQube</vt:lpstr>
      <vt:lpstr>Learn Ansible Fundamentals  and Linux </vt:lpstr>
      <vt:lpstr> SonarQube Quality Gate </vt:lpstr>
      <vt:lpstr>Overview of SonarQube</vt:lpstr>
      <vt:lpstr>Adding Custom Quality Gate</vt:lpstr>
      <vt:lpstr>Adding Custom Quality Gate</vt:lpstr>
      <vt:lpstr>Adding Custom Quality Gate</vt:lpstr>
      <vt:lpstr>Integrating SonarQube into a CI</vt:lpstr>
      <vt:lpstr>Learn Ansible Fundamentals  and Linux </vt:lpstr>
      <vt:lpstr>Adding Custom Quality Gate</vt:lpstr>
      <vt:lpstr>why analyze source code in the first place?</vt:lpstr>
      <vt:lpstr>How Sonar Works ?</vt:lpstr>
      <vt:lpstr>Sonar CI: </vt:lpstr>
      <vt:lpstr>SonarQube Features:</vt:lpstr>
      <vt:lpstr>How Sonar Works ?</vt:lpstr>
      <vt:lpstr>Technical debt </vt:lpstr>
      <vt:lpstr>why analyze source code in the first place?</vt:lpstr>
      <vt:lpstr>Sonar Setup Instructions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Pega Platform Consolidation_HCL Proposal</dc:title>
  <dc:creator>satyadatt.n@hcl.com</dc:creator>
  <cp:lastModifiedBy>S Mahendran</cp:lastModifiedBy>
  <cp:revision>315</cp:revision>
  <dcterms:created xsi:type="dcterms:W3CDTF">2019-11-06T22:02:53Z</dcterms:created>
  <dcterms:modified xsi:type="dcterms:W3CDTF">2020-07-16T10:05:22Z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65d64833-e759-49de-872f-af7cc5b86234</vt:lpwstr>
  </property>
  <property fmtid="{D5CDD505-2E9C-101B-9397-08002B2CF9AE}" pid="3" name="HCLClassification">
    <vt:lpwstr>HCL_Cla5s_1nt3rnal</vt:lpwstr>
  </property>
  <property fmtid="{D5CDD505-2E9C-101B-9397-08002B2CF9AE}" pid="4" name="HCL_Cla5s_D6">
    <vt:lpwstr>False</vt:lpwstr>
  </property>
</Properties>
</file>